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38200" y="4745266"/>
            <a:ext cx="5649686" cy="1550533"/>
          </a:xfrm>
        </p:spPr>
        <p:txBody>
          <a:bodyPr anchor="b">
            <a:noAutofit/>
          </a:bodyPr>
          <a:lstStyle>
            <a:lvl1pPr algn="l">
              <a:defRPr sz="4000" b="1" i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7884886" y="4745266"/>
            <a:ext cx="3468914" cy="155053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Organization </a:t>
            </a:r>
            <a:r>
              <a:rPr lang="hu-HU" dirty="0" err="1" smtClean="0"/>
              <a:t>logo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512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28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038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704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420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486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604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61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50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045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503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F9FA0-00ED-486E-B64A-9B9E028D3332}" type="datetimeFigureOut">
              <a:rPr lang="hu-HU" smtClean="0"/>
              <a:t>2018. 08. 28.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C23CB-74E4-45D8-9138-EA0A77FDD4D4}" type="slidenum">
              <a:rPr lang="hu-HU" smtClean="0"/>
              <a:t>‹N°›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847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lexandre.voillequin@cnrs-dir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551543" y="4760686"/>
            <a:ext cx="8998858" cy="1799771"/>
          </a:xfrm>
        </p:spPr>
        <p:txBody>
          <a:bodyPr>
            <a:normAutofit fontScale="90000"/>
          </a:bodyPr>
          <a:lstStyle/>
          <a:p>
            <a:r>
              <a:rPr lang="fr-FR" sz="3300" b="1" dirty="0" smtClean="0">
                <a:solidFill>
                  <a:srgbClr val="002060"/>
                </a:solidFill>
              </a:rPr>
              <a:t>Introduction to the </a:t>
            </a:r>
            <a:r>
              <a:rPr lang="fr-FR" sz="3300" dirty="0" smtClean="0">
                <a:solidFill>
                  <a:srgbClr val="002060"/>
                </a:solidFill>
              </a:rPr>
              <a:t>4th </a:t>
            </a:r>
            <a:r>
              <a:rPr lang="fr-FR" sz="3300" b="1" dirty="0" err="1" smtClean="0">
                <a:solidFill>
                  <a:srgbClr val="002060"/>
                </a:solidFill>
              </a:rPr>
              <a:t>Webinar</a:t>
            </a:r>
            <a:r>
              <a:rPr lang="fr-FR" sz="3300" b="1" dirty="0" smtClean="0">
                <a:solidFill>
                  <a:srgbClr val="002060"/>
                </a:solidFill>
              </a:rPr>
              <a:t>:</a:t>
            </a:r>
            <a:br>
              <a:rPr lang="fr-FR" sz="3300" b="1" dirty="0" smtClean="0">
                <a:solidFill>
                  <a:srgbClr val="002060"/>
                </a:solidFill>
              </a:rPr>
            </a:br>
            <a:r>
              <a:rPr lang="en-US" sz="3100" dirty="0" smtClean="0"/>
              <a:t>ERC </a:t>
            </a:r>
            <a:r>
              <a:rPr lang="en-US" sz="3100" dirty="0"/>
              <a:t>Grants and the new Horizon 2020 work </a:t>
            </a:r>
            <a:r>
              <a:rPr lang="en-US" sz="3100" dirty="0" err="1"/>
              <a:t>programme</a:t>
            </a:r>
            <a:r>
              <a:rPr lang="en-US" sz="3100" dirty="0"/>
              <a:t> </a:t>
            </a:r>
            <a:r>
              <a:rPr lang="en-US" sz="3100" dirty="0" smtClean="0"/>
              <a:t>2019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hu-HU" sz="4400" b="1" dirty="0" smtClean="0">
                <a:solidFill>
                  <a:srgbClr val="002060"/>
                </a:solidFill>
              </a:rPr>
              <a:t/>
            </a:r>
            <a:br>
              <a:rPr lang="hu-HU" sz="4400" b="1" dirty="0" smtClean="0">
                <a:solidFill>
                  <a:srgbClr val="002060"/>
                </a:solidFill>
              </a:rPr>
            </a:br>
            <a:r>
              <a:rPr lang="fr-FR" sz="2800" dirty="0" smtClean="0">
                <a:solidFill>
                  <a:srgbClr val="002060"/>
                </a:solidFill>
              </a:rPr>
              <a:t>Alexandre </a:t>
            </a:r>
            <a:r>
              <a:rPr lang="fr-FR" sz="2800" dirty="0" err="1" smtClean="0">
                <a:solidFill>
                  <a:srgbClr val="002060"/>
                </a:solidFill>
              </a:rPr>
              <a:t>Voillequin</a:t>
            </a:r>
            <a:r>
              <a:rPr lang="fr-FR" sz="2800" dirty="0" smtClean="0">
                <a:solidFill>
                  <a:srgbClr val="002060"/>
                </a:solidFill>
              </a:rPr>
              <a:t>, CNRS</a:t>
            </a:r>
            <a:endParaRPr lang="hu-HU" sz="4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See original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831" y="4998719"/>
            <a:ext cx="1293401" cy="129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6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34106" y="365125"/>
            <a:ext cx="8919693" cy="1325563"/>
          </a:xfrm>
        </p:spPr>
        <p:txBody>
          <a:bodyPr>
            <a:normAutofit fontScale="90000"/>
          </a:bodyPr>
          <a:lstStyle/>
          <a:p>
            <a:pPr fontAlgn="t"/>
            <a:r>
              <a:rPr lang="de-DE" dirty="0"/>
              <a:t/>
            </a:r>
            <a:br>
              <a:rPr lang="de-DE" dirty="0"/>
            </a:br>
            <a:r>
              <a:rPr lang="en-GB" sz="2200" b="1" dirty="0"/>
              <a:t>RI-LINKS2U is funded by the Horizon 2020 Framework Programme for Research and Innovation under grant agreement no. 692476.</a:t>
            </a:r>
            <a:r>
              <a:rPr lang="de-DE" sz="2200" dirty="0"/>
              <a:t/>
            </a:r>
            <a:br>
              <a:rPr lang="de-DE" sz="2200" dirty="0"/>
            </a:br>
            <a:r>
              <a:rPr lang="en-GB" b="1" dirty="0"/>
              <a:t> 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b="1" dirty="0" smtClean="0"/>
              <a:t>RI-LINKS2UA – Strengthening Research &amp; Innovation Links towards Ukraine</a:t>
            </a:r>
          </a:p>
          <a:p>
            <a:pPr lvl="1"/>
            <a:r>
              <a:rPr lang="de-AT" sz="2600" dirty="0">
                <a:solidFill>
                  <a:srgbClr val="0070C0"/>
                </a:solidFill>
              </a:rPr>
              <a:t>Project Coordinator –</a:t>
            </a:r>
            <a:r>
              <a:rPr lang="de-AT" sz="2600" dirty="0">
                <a:solidFill>
                  <a:srgbClr val="00B050"/>
                </a:solidFill>
              </a:rPr>
              <a:t> </a:t>
            </a:r>
            <a:r>
              <a:rPr lang="de-AT" sz="2600" dirty="0"/>
              <a:t>Centre for Social Innovation (ZSI), Vienna, Austria</a:t>
            </a:r>
          </a:p>
          <a:p>
            <a:pPr lvl="1"/>
            <a:r>
              <a:rPr lang="de-AT" sz="2600" dirty="0">
                <a:solidFill>
                  <a:srgbClr val="0070C0"/>
                </a:solidFill>
              </a:rPr>
              <a:t>Duration – </a:t>
            </a:r>
            <a:r>
              <a:rPr lang="de-AT" sz="2600" dirty="0"/>
              <a:t>36 Months, February 2016 - January 2019</a:t>
            </a:r>
          </a:p>
          <a:p>
            <a:pPr lvl="1"/>
            <a:r>
              <a:rPr lang="de-AT" sz="2600" dirty="0">
                <a:solidFill>
                  <a:srgbClr val="0070C0"/>
                </a:solidFill>
              </a:rPr>
              <a:t>Project Budget – </a:t>
            </a:r>
            <a:r>
              <a:rPr lang="de-AT" sz="2600" dirty="0"/>
              <a:t>around € 1 million, funded by EC under Horizon 2020</a:t>
            </a:r>
          </a:p>
          <a:p>
            <a:pPr marL="228600" lvl="1" algn="just">
              <a:spcBef>
                <a:spcPts val="1000"/>
              </a:spcBef>
            </a:pPr>
            <a:endParaRPr lang="en-GB" dirty="0" smtClean="0"/>
          </a:p>
          <a:p>
            <a:pPr marL="0" lvl="1" indent="0" algn="just">
              <a:spcBef>
                <a:spcPts val="1000"/>
              </a:spcBef>
              <a:buNone/>
            </a:pPr>
            <a:r>
              <a:rPr lang="en-GB" dirty="0" smtClean="0"/>
              <a:t>RI-LINKS2UA aims </a:t>
            </a:r>
            <a:r>
              <a:rPr lang="en-GB" dirty="0"/>
              <a:t>to facilitate the </a:t>
            </a:r>
            <a:r>
              <a:rPr lang="en-GB" b="1" i="1" dirty="0">
                <a:solidFill>
                  <a:schemeClr val="accent1"/>
                </a:solidFill>
              </a:rPr>
              <a:t>policy dialogue on R&amp;I between EU and Ukraine by ad-hoc operational tailor-made support reflecting the actual demands from the EU-Ukraine R&amp;I affairs through analytical evidence and policy advice</a:t>
            </a:r>
            <a:r>
              <a:rPr lang="en-GB" i="1" dirty="0">
                <a:solidFill>
                  <a:schemeClr val="accent1"/>
                </a:solidFill>
              </a:rPr>
              <a:t>.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991" y="716983"/>
            <a:ext cx="908383" cy="62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91980"/>
            <a:ext cx="10515600" cy="770905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The Project Consortium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16" y="732460"/>
            <a:ext cx="9826580" cy="59774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3972" y="4778062"/>
            <a:ext cx="64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CNRS</a:t>
            </a:r>
            <a:endParaRPr lang="de-DE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09256" y="4273639"/>
            <a:ext cx="64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DLR</a:t>
            </a:r>
            <a:endParaRPr lang="de-DE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53199" y="4778061"/>
            <a:ext cx="64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ZSI</a:t>
            </a:r>
            <a:endParaRPr lang="de-DE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31227" y="5483464"/>
            <a:ext cx="64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META</a:t>
            </a:r>
            <a:endParaRPr lang="de-DE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936345" y="4084877"/>
            <a:ext cx="643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IPPT-PAN</a:t>
            </a:r>
            <a:endParaRPr lang="de-DE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51719" y="4845882"/>
            <a:ext cx="64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RCISD</a:t>
            </a:r>
            <a:endParaRPr lang="de-DE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80288" y="4913703"/>
            <a:ext cx="855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UEFISCDI</a:t>
            </a:r>
            <a:endParaRPr lang="de-DE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175400" y="4631024"/>
            <a:ext cx="64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CIP</a:t>
            </a:r>
            <a:endParaRPr lang="de-DE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876770" y="4261692"/>
            <a:ext cx="1491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MESU, NASU, NIP</a:t>
            </a:r>
          </a:p>
          <a:p>
            <a:endParaRPr lang="de-DE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474841" y="3122137"/>
            <a:ext cx="643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ETAq</a:t>
            </a:r>
            <a:endParaRPr lang="de-DE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880316" y="2551624"/>
            <a:ext cx="2421229" cy="116955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8 partners </a:t>
            </a:r>
            <a:r>
              <a:rPr lang="en-US" sz="1400" b="1" dirty="0"/>
              <a:t>from EU Member States (MS) and 4 partners from Horizon 2020 Associated Countries (AC) (1 from Moldova and 3 from Ukraine). </a:t>
            </a:r>
            <a:endParaRPr lang="de-DE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880315" y="3862398"/>
            <a:ext cx="2421229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PLUS: support from 7 ministries in EU MS and business networks   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33161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961"/>
            <a:ext cx="10515600" cy="6172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WP &amp; Objectives </a:t>
            </a:r>
            <a:r>
              <a:rPr lang="de-DE" b="1" dirty="0" err="1" smtClean="0">
                <a:solidFill>
                  <a:srgbClr val="002060"/>
                </a:solidFill>
              </a:rPr>
              <a:t>of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smtClean="0">
                <a:solidFill>
                  <a:srgbClr val="002060"/>
                </a:solidFill>
              </a:rPr>
              <a:t>RI-LINKS2UA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738" y="519971"/>
            <a:ext cx="8976575" cy="62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R&amp;I-LINKS2UA </a:t>
            </a:r>
            <a:r>
              <a:rPr lang="fr-FR" b="1" dirty="0" err="1">
                <a:solidFill>
                  <a:srgbClr val="002060"/>
                </a:solidFill>
              </a:rPr>
              <a:t>Webinars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o </a:t>
            </a:r>
            <a:r>
              <a:rPr lang="en-GB" dirty="0"/>
              <a:t>provide Ukrainian R&amp;I actors with </a:t>
            </a:r>
            <a:r>
              <a:rPr lang="en-GB" dirty="0" smtClean="0"/>
              <a:t>information </a:t>
            </a:r>
            <a:r>
              <a:rPr lang="en-GB" dirty="0"/>
              <a:t>about Horizon 2020 calls and rules for </a:t>
            </a:r>
            <a:r>
              <a:rPr lang="en-GB" dirty="0" smtClean="0"/>
              <a:t>participation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Each webinar will focus on a specific aspect of H2020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Next webinars : </a:t>
            </a:r>
            <a:r>
              <a:rPr lang="fr-FR" dirty="0"/>
              <a:t>Marie </a:t>
            </a:r>
            <a:r>
              <a:rPr lang="fr-FR" dirty="0" err="1"/>
              <a:t>Skłodowska</a:t>
            </a:r>
            <a:r>
              <a:rPr lang="fr-FR" dirty="0"/>
              <a:t>-Curie </a:t>
            </a:r>
            <a:r>
              <a:rPr lang="fr-FR" dirty="0" smtClean="0"/>
              <a:t>Actions and  </a:t>
            </a:r>
            <a:r>
              <a:rPr lang="fr-FR" dirty="0" err="1" smtClean="0"/>
              <a:t>Research</a:t>
            </a:r>
            <a:r>
              <a:rPr lang="fr-FR" dirty="0" smtClean="0"/>
              <a:t> Infrastructures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04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R&amp;I-LINKS2UA </a:t>
            </a:r>
            <a:r>
              <a:rPr lang="fr-FR" b="1" dirty="0" err="1" smtClean="0">
                <a:solidFill>
                  <a:srgbClr val="002060"/>
                </a:solidFill>
              </a:rPr>
              <a:t>Fourth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Webinar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52473"/>
            <a:ext cx="10515600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General </a:t>
            </a:r>
            <a:r>
              <a:rPr lang="en-US" dirty="0"/>
              <a:t>Introduction to </a:t>
            </a:r>
            <a:r>
              <a:rPr lang="en-US" dirty="0" smtClean="0"/>
              <a:t>the impact section of a H2020 proposal:</a:t>
            </a:r>
          </a:p>
          <a:p>
            <a:endParaRPr lang="en-US" dirty="0" smtClean="0"/>
          </a:p>
          <a:p>
            <a:r>
              <a:rPr lang="en-US" dirty="0" smtClean="0"/>
              <a:t>Agenda:</a:t>
            </a:r>
            <a:endParaRPr lang="fr-FR" dirty="0"/>
          </a:p>
          <a:p>
            <a:pPr marL="1255713" lvl="0" indent="-354013" algn="just">
              <a:buFont typeface="Calibri" panose="020F0502020204030204" pitchFamily="34" charset="0"/>
              <a:buChar char="‒"/>
            </a:pPr>
            <a:r>
              <a:rPr lang="en-US" sz="2000" dirty="0" smtClean="0"/>
              <a:t>Introduction </a:t>
            </a:r>
            <a:r>
              <a:rPr lang="en-US" sz="2000" dirty="0"/>
              <a:t>to the webinar, </a:t>
            </a:r>
            <a:r>
              <a:rPr lang="en-US" sz="2000" dirty="0" smtClean="0"/>
              <a:t>Alexandre </a:t>
            </a:r>
            <a:r>
              <a:rPr lang="en-US" sz="2000" dirty="0" err="1" smtClean="0"/>
              <a:t>Voillequin</a:t>
            </a:r>
            <a:r>
              <a:rPr lang="en-US" sz="2000" dirty="0" smtClean="0"/>
              <a:t> – </a:t>
            </a:r>
            <a:r>
              <a:rPr lang="en-US" sz="2000" dirty="0"/>
              <a:t>CNRS (10</a:t>
            </a:r>
            <a:r>
              <a:rPr lang="en-US" sz="2000" dirty="0" smtClean="0"/>
              <a:t>’)</a:t>
            </a:r>
          </a:p>
          <a:p>
            <a:pPr marL="1255713" indent="-354013" algn="just">
              <a:buFont typeface="Calibri" panose="020F0502020204030204" pitchFamily="34" charset="0"/>
              <a:buChar char="‒"/>
            </a:pPr>
            <a:r>
              <a:rPr lang="en-US" sz="2000" dirty="0"/>
              <a:t>ERC Grants and the new Horizon 2020 work </a:t>
            </a:r>
            <a:r>
              <a:rPr lang="en-US" sz="2000" dirty="0" err="1"/>
              <a:t>programme</a:t>
            </a:r>
            <a:r>
              <a:rPr lang="en-US" sz="2000" dirty="0"/>
              <a:t> 2019, </a:t>
            </a:r>
            <a:r>
              <a:rPr lang="en-US" sz="2000" dirty="0" smtClean="0"/>
              <a:t>Valentyna Andrushchenko, Ukrainian ERC NCP, Alexandre </a:t>
            </a:r>
            <a:r>
              <a:rPr lang="en-US" sz="2000" dirty="0" err="1" smtClean="0"/>
              <a:t>Voillequin</a:t>
            </a:r>
            <a:r>
              <a:rPr lang="en-US" sz="2000" dirty="0" smtClean="0"/>
              <a:t>, French ERC NCP, </a:t>
            </a:r>
            <a:r>
              <a:rPr lang="en-US" sz="2000" dirty="0"/>
              <a:t>CNRS (30’)</a:t>
            </a:r>
            <a:endParaRPr lang="fr-FR" sz="2000" dirty="0" smtClean="0"/>
          </a:p>
          <a:p>
            <a:pPr marL="1255713" indent="-354013" algn="just">
              <a:buFont typeface="Calibri" panose="020F0502020204030204" pitchFamily="34" charset="0"/>
              <a:buChar char="‒"/>
            </a:pPr>
            <a:r>
              <a:rPr lang="en-US" sz="2000" dirty="0" smtClean="0"/>
              <a:t>Questions &amp; Answers (20’)</a:t>
            </a:r>
            <a:endParaRPr lang="fr-FR" sz="2000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601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335315" y="1482725"/>
            <a:ext cx="9365342" cy="1042761"/>
          </a:xfrm>
        </p:spPr>
        <p:txBody>
          <a:bodyPr/>
          <a:lstStyle/>
          <a:p>
            <a:pPr algn="ctr"/>
            <a:r>
              <a:rPr lang="hu-HU" b="1" dirty="0" err="1" smtClean="0">
                <a:solidFill>
                  <a:srgbClr val="002060"/>
                </a:solidFill>
              </a:rPr>
              <a:t>Thank</a:t>
            </a:r>
            <a:r>
              <a:rPr lang="hu-HU" b="1" dirty="0" smtClean="0">
                <a:solidFill>
                  <a:srgbClr val="002060"/>
                </a:solidFill>
              </a:rPr>
              <a:t> </a:t>
            </a:r>
            <a:r>
              <a:rPr lang="hu-HU" b="1" dirty="0" err="1" smtClean="0">
                <a:solidFill>
                  <a:srgbClr val="002060"/>
                </a:solidFill>
              </a:rPr>
              <a:t>you</a:t>
            </a:r>
            <a:r>
              <a:rPr lang="hu-HU" b="1" dirty="0" smtClean="0">
                <a:solidFill>
                  <a:srgbClr val="002060"/>
                </a:solidFill>
              </a:rPr>
              <a:t> </a:t>
            </a:r>
            <a:r>
              <a:rPr lang="hu-HU" b="1" dirty="0" err="1" smtClean="0">
                <a:solidFill>
                  <a:srgbClr val="002060"/>
                </a:solidFill>
              </a:rPr>
              <a:t>for</a:t>
            </a:r>
            <a:r>
              <a:rPr lang="hu-HU" b="1" dirty="0" smtClean="0">
                <a:solidFill>
                  <a:srgbClr val="002060"/>
                </a:solidFill>
              </a:rPr>
              <a:t> </a:t>
            </a:r>
            <a:r>
              <a:rPr lang="hu-HU" b="1" dirty="0" err="1" smtClean="0">
                <a:solidFill>
                  <a:srgbClr val="002060"/>
                </a:solidFill>
              </a:rPr>
              <a:t>your</a:t>
            </a:r>
            <a:r>
              <a:rPr lang="hu-HU" b="1" dirty="0" smtClean="0">
                <a:solidFill>
                  <a:srgbClr val="002060"/>
                </a:solidFill>
              </a:rPr>
              <a:t> </a:t>
            </a:r>
            <a:r>
              <a:rPr lang="hu-HU" b="1" dirty="0" err="1" smtClean="0">
                <a:solidFill>
                  <a:srgbClr val="002060"/>
                </a:solidFill>
              </a:rPr>
              <a:t>attention</a:t>
            </a:r>
            <a:r>
              <a:rPr lang="hu-HU" b="1" dirty="0" smtClean="0">
                <a:solidFill>
                  <a:srgbClr val="002060"/>
                </a:solidFill>
              </a:rPr>
              <a:t>!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017486" y="3526971"/>
            <a:ext cx="4276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i="1" dirty="0" smtClean="0"/>
              <a:t>Alexandre </a:t>
            </a:r>
            <a:r>
              <a:rPr lang="fr-FR" sz="2400" i="1" dirty="0" err="1" smtClean="0"/>
              <a:t>Voillequin</a:t>
            </a:r>
            <a:endParaRPr lang="fr-FR" sz="2400" i="1" dirty="0" smtClean="0"/>
          </a:p>
          <a:p>
            <a:pPr>
              <a:lnSpc>
                <a:spcPct val="150000"/>
              </a:lnSpc>
            </a:pPr>
            <a:r>
              <a:rPr lang="fr-FR" sz="2400" i="1" dirty="0" smtClean="0"/>
              <a:t>CNRS</a:t>
            </a:r>
            <a:endParaRPr lang="hu-HU" sz="2400" i="1" dirty="0" smtClean="0"/>
          </a:p>
          <a:p>
            <a:pPr>
              <a:lnSpc>
                <a:spcPct val="150000"/>
              </a:lnSpc>
            </a:pPr>
            <a:r>
              <a:rPr lang="fr-FR" sz="2400" i="1" dirty="0">
                <a:hlinkClick r:id="rId2"/>
              </a:rPr>
              <a:t>a</a:t>
            </a:r>
            <a:r>
              <a:rPr lang="fr-FR" sz="2400" i="1" dirty="0" smtClean="0">
                <a:hlinkClick r:id="rId2"/>
              </a:rPr>
              <a:t>lexandre.voillequin@cnrs-dir.fr</a:t>
            </a:r>
            <a:r>
              <a:rPr lang="fr-FR" sz="2400" i="1" dirty="0" smtClean="0"/>
              <a:t> 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260012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258</Words>
  <Application>Microsoft Office PowerPoint</Application>
  <PresentationFormat>Grand écran</PresentationFormat>
  <Paragraphs>39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Introduction to the 4th Webinar: ERC Grants and the new Horizon 2020 work programme 2019  Alexandre Voillequin, CNRS</vt:lpstr>
      <vt:lpstr> RI-LINKS2U is funded by the Horizon 2020 Framework Programme for Research and Innovation under grant agreement no. 692476.  </vt:lpstr>
      <vt:lpstr>The Project Consortium</vt:lpstr>
      <vt:lpstr>WP &amp; Objectives of RI-LINKS2UA</vt:lpstr>
      <vt:lpstr>R&amp;I-LINKS2UA Webinars</vt:lpstr>
      <vt:lpstr>R&amp;I-LINKS2UA Fourth Webinar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Name of presenter, Organization</dc:title>
  <dc:creator>ASUS</dc:creator>
  <cp:lastModifiedBy>VOILLEQUIN Alexandre</cp:lastModifiedBy>
  <cp:revision>27</cp:revision>
  <dcterms:created xsi:type="dcterms:W3CDTF">2016-05-19T08:06:04Z</dcterms:created>
  <dcterms:modified xsi:type="dcterms:W3CDTF">2018-08-28T07:58:07Z</dcterms:modified>
</cp:coreProperties>
</file>