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4" r:id="rId3"/>
    <p:sldId id="263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9" r:id="rId12"/>
    <p:sldId id="267" r:id="rId13"/>
    <p:sldId id="268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54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38200" y="4745266"/>
            <a:ext cx="5649686" cy="1550533"/>
          </a:xfrm>
        </p:spPr>
        <p:txBody>
          <a:bodyPr anchor="b">
            <a:noAutofit/>
          </a:bodyPr>
          <a:lstStyle>
            <a:lvl1pPr algn="l">
              <a:defRPr sz="4000" b="1" i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7884886" y="4745266"/>
            <a:ext cx="3468914" cy="155053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smtClean="0"/>
              <a:t>Organization </a:t>
            </a:r>
            <a:r>
              <a:rPr lang="hu-HU" dirty="0" err="1" smtClean="0"/>
              <a:t>logo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5122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28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0381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704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4201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4862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6044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618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1506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0454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5036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8475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ctrTitle"/>
          </p:nvPr>
        </p:nvSpPr>
        <p:spPr>
          <a:xfrm>
            <a:off x="551543" y="4760686"/>
            <a:ext cx="8998858" cy="1799771"/>
          </a:xfrm>
        </p:spPr>
        <p:txBody>
          <a:bodyPr>
            <a:normAutofit fontScale="90000"/>
          </a:bodyPr>
          <a:lstStyle/>
          <a:p>
            <a:r>
              <a:rPr lang="fr-FR" sz="3300" b="1" dirty="0" smtClean="0">
                <a:solidFill>
                  <a:srgbClr val="002060"/>
                </a:solidFill>
              </a:rPr>
              <a:t/>
            </a:r>
            <a:br>
              <a:rPr lang="fr-FR" sz="3300" b="1" dirty="0" smtClean="0">
                <a:solidFill>
                  <a:srgbClr val="002060"/>
                </a:solidFill>
              </a:rPr>
            </a:br>
            <a:r>
              <a:rPr lang="en-US" sz="3100" dirty="0" smtClean="0"/>
              <a:t>ERC </a:t>
            </a:r>
            <a:r>
              <a:rPr lang="en-US" sz="3100" dirty="0"/>
              <a:t>Grants and the new Horizon 2020 work </a:t>
            </a:r>
            <a:r>
              <a:rPr lang="en-US" sz="3100" dirty="0" err="1"/>
              <a:t>programme</a:t>
            </a:r>
            <a:r>
              <a:rPr lang="en-US" sz="3100" dirty="0"/>
              <a:t> </a:t>
            </a:r>
            <a:r>
              <a:rPr lang="en-US" sz="3100" dirty="0" smtClean="0"/>
              <a:t>2019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hu-HU" sz="4400" b="1" dirty="0" smtClean="0">
                <a:solidFill>
                  <a:srgbClr val="002060"/>
                </a:solidFill>
              </a:rPr>
              <a:t/>
            </a:r>
            <a:br>
              <a:rPr lang="hu-HU" sz="4400" b="1" dirty="0" smtClean="0">
                <a:solidFill>
                  <a:srgbClr val="002060"/>
                </a:solidFill>
              </a:rPr>
            </a:br>
            <a:r>
              <a:rPr lang="fr-FR" sz="2800" dirty="0" smtClean="0">
                <a:solidFill>
                  <a:srgbClr val="002060"/>
                </a:solidFill>
              </a:rPr>
              <a:t>Valentyna </a:t>
            </a:r>
            <a:r>
              <a:rPr lang="en-US" sz="2800" dirty="0" smtClean="0"/>
              <a:t>Andrushchenko and Alexandre </a:t>
            </a:r>
            <a:r>
              <a:rPr lang="en-US" sz="2800" dirty="0" err="1" smtClean="0"/>
              <a:t>Voillequin</a:t>
            </a:r>
            <a:endParaRPr lang="hu-H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2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13816" y="133477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Advanced Grant (10-year track-record)</a:t>
            </a:r>
            <a:endParaRPr lang="hu-HU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9557" y="1459040"/>
            <a:ext cx="9997440" cy="490594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2060"/>
                </a:solidFill>
              </a:rPr>
              <a:t>1. </a:t>
            </a:r>
            <a:r>
              <a:rPr lang="en-US" sz="2400" b="1" dirty="0">
                <a:solidFill>
                  <a:srgbClr val="002060"/>
                </a:solidFill>
              </a:rPr>
              <a:t>Up to </a:t>
            </a:r>
            <a:r>
              <a:rPr lang="en-US" sz="2400" b="1" dirty="0" smtClean="0">
                <a:solidFill>
                  <a:srgbClr val="002060"/>
                </a:solidFill>
              </a:rPr>
              <a:t>ten </a:t>
            </a:r>
            <a:r>
              <a:rPr lang="en-US" sz="2400" b="1" dirty="0">
                <a:solidFill>
                  <a:srgbClr val="002060"/>
                </a:solidFill>
              </a:rPr>
              <a:t>publications </a:t>
            </a:r>
            <a:r>
              <a:rPr lang="en-US" sz="2400" dirty="0">
                <a:solidFill>
                  <a:srgbClr val="002060"/>
                </a:solidFill>
              </a:rPr>
              <a:t>in major international peer-reviewed multi-disciplinary scientific journals </a:t>
            </a:r>
            <a:r>
              <a:rPr lang="en-US" sz="2400" dirty="0" smtClean="0">
                <a:solidFill>
                  <a:srgbClr val="002060"/>
                </a:solidFill>
              </a:rPr>
              <a:t>as </a:t>
            </a:r>
            <a:r>
              <a:rPr lang="en-US" sz="2400" dirty="0">
                <a:solidFill>
                  <a:srgbClr val="002060"/>
                </a:solidFill>
              </a:rPr>
              <a:t>main author or without the presence as co-author of their PhD supervisor (properly referenced, field relevant bibliometric indicators may also be included);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2060"/>
                </a:solidFill>
              </a:rPr>
              <a:t>2. </a:t>
            </a:r>
            <a:r>
              <a:rPr lang="en-US" sz="2400" b="1" dirty="0">
                <a:solidFill>
                  <a:srgbClr val="002060"/>
                </a:solidFill>
              </a:rPr>
              <a:t>Research monographs </a:t>
            </a:r>
            <a:r>
              <a:rPr lang="en-US" sz="2400" dirty="0">
                <a:solidFill>
                  <a:srgbClr val="002060"/>
                </a:solidFill>
              </a:rPr>
              <a:t>and any translations thereof;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2060"/>
                </a:solidFill>
              </a:rPr>
              <a:t>3. </a:t>
            </a:r>
            <a:r>
              <a:rPr lang="en-US" sz="2400" b="1" dirty="0">
                <a:solidFill>
                  <a:srgbClr val="002060"/>
                </a:solidFill>
              </a:rPr>
              <a:t>Granted patent</a:t>
            </a:r>
            <a:r>
              <a:rPr lang="en-US" sz="2400" dirty="0">
                <a:solidFill>
                  <a:srgbClr val="002060"/>
                </a:solidFill>
              </a:rPr>
              <a:t>(s);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2060"/>
                </a:solidFill>
              </a:rPr>
              <a:t>4. </a:t>
            </a:r>
            <a:r>
              <a:rPr lang="en-US" sz="2400" b="1" dirty="0">
                <a:solidFill>
                  <a:srgbClr val="002060"/>
                </a:solidFill>
              </a:rPr>
              <a:t>Invited presentations </a:t>
            </a:r>
            <a:r>
              <a:rPr lang="en-US" sz="2400" dirty="0">
                <a:solidFill>
                  <a:srgbClr val="002060"/>
                </a:solidFill>
              </a:rPr>
              <a:t>to internationally established conferences and/or international advanced schools; 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5. </a:t>
            </a:r>
            <a:r>
              <a:rPr lang="en-US" sz="2400" b="1" dirty="0" smtClean="0">
                <a:solidFill>
                  <a:srgbClr val="FF0000"/>
                </a:solidFill>
              </a:rPr>
              <a:t>Research Expeditions </a:t>
            </a:r>
            <a:r>
              <a:rPr lang="en-US" sz="2400" dirty="0" smtClean="0">
                <a:solidFill>
                  <a:srgbClr val="FF0000"/>
                </a:solidFill>
              </a:rPr>
              <a:t>that the applicant PI has led;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6. </a:t>
            </a:r>
            <a:r>
              <a:rPr lang="en-US" sz="2400" dirty="0" err="1" smtClean="0">
                <a:solidFill>
                  <a:srgbClr val="FF0000"/>
                </a:solidFill>
              </a:rPr>
              <a:t>Organisation</a:t>
            </a:r>
            <a:r>
              <a:rPr lang="en-US" sz="2400" dirty="0" smtClean="0">
                <a:solidFill>
                  <a:srgbClr val="FF0000"/>
                </a:solidFill>
              </a:rPr>
              <a:t> of </a:t>
            </a:r>
            <a:r>
              <a:rPr lang="en-US" sz="2400" b="1" dirty="0" smtClean="0">
                <a:solidFill>
                  <a:srgbClr val="FF0000"/>
                </a:solidFill>
              </a:rPr>
              <a:t>International conferences</a:t>
            </a:r>
            <a:r>
              <a:rPr lang="en-US" sz="2400" dirty="0" smtClean="0">
                <a:solidFill>
                  <a:srgbClr val="FF0000"/>
                </a:solidFill>
              </a:rPr>
              <a:t> in the field of the applicant 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2060"/>
                </a:solidFill>
              </a:rPr>
              <a:t>7</a:t>
            </a:r>
            <a:r>
              <a:rPr lang="en-US" sz="2400" dirty="0" smtClean="0">
                <a:solidFill>
                  <a:srgbClr val="002060"/>
                </a:solidFill>
              </a:rPr>
              <a:t>. </a:t>
            </a:r>
            <a:r>
              <a:rPr lang="en-US" sz="2400" b="1" dirty="0">
                <a:solidFill>
                  <a:srgbClr val="002060"/>
                </a:solidFill>
              </a:rPr>
              <a:t>Prizes/ Awards/ Academy memberships</a:t>
            </a:r>
            <a:r>
              <a:rPr lang="en-US" sz="2400" dirty="0">
                <a:solidFill>
                  <a:srgbClr val="002060"/>
                </a:solidFill>
              </a:rPr>
              <a:t>.</a:t>
            </a:r>
            <a:r>
              <a:rPr lang="en-US" sz="2400" dirty="0"/>
              <a:t> 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965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Proof of concept Grant</a:t>
            </a:r>
            <a:endParaRPr lang="hu-HU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48256" y="1667129"/>
            <a:ext cx="9180576" cy="381927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ERC Laureates of a core grant </a:t>
            </a:r>
            <a:r>
              <a:rPr lang="en-US" sz="3600" dirty="0">
                <a:solidFill>
                  <a:srgbClr val="002060"/>
                </a:solidFill>
              </a:rPr>
              <a:t>of any nationality </a:t>
            </a:r>
            <a:r>
              <a:rPr lang="en-US" sz="3600" dirty="0" smtClean="0">
                <a:solidFill>
                  <a:srgbClr val="002060"/>
                </a:solidFill>
              </a:rPr>
              <a:t>during with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An ongoing project or a project that had ended less than 12 months before the 1</a:t>
            </a:r>
            <a:r>
              <a:rPr lang="en-US" sz="3600" b="1" baseline="30000" dirty="0" smtClean="0">
                <a:solidFill>
                  <a:srgbClr val="002060"/>
                </a:solidFill>
              </a:rPr>
              <a:t>st</a:t>
            </a:r>
            <a:r>
              <a:rPr lang="en-US" sz="3600" b="1" dirty="0" smtClean="0">
                <a:solidFill>
                  <a:srgbClr val="002060"/>
                </a:solidFill>
              </a:rPr>
              <a:t> January of current Work </a:t>
            </a:r>
            <a:r>
              <a:rPr lang="en-US" sz="3600" b="1" dirty="0" err="1" smtClean="0">
                <a:solidFill>
                  <a:srgbClr val="002060"/>
                </a:solidFill>
              </a:rPr>
              <a:t>Programme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3600" dirty="0" smtClean="0">
                <a:solidFill>
                  <a:srgbClr val="00B0F0"/>
                </a:solidFill>
              </a:rPr>
              <a:t>Principal </a:t>
            </a:r>
            <a:r>
              <a:rPr lang="en-US" sz="3600" dirty="0">
                <a:solidFill>
                  <a:srgbClr val="00B0F0"/>
                </a:solidFill>
              </a:rPr>
              <a:t>Investigator shall have been awarded his or her first PhD </a:t>
            </a:r>
            <a:r>
              <a:rPr lang="en-US" sz="3600" dirty="0" smtClean="0">
                <a:solidFill>
                  <a:srgbClr val="00B0F0"/>
                </a:solidFill>
              </a:rPr>
              <a:t>&gt; 7 </a:t>
            </a:r>
            <a:r>
              <a:rPr lang="en-US" sz="3600" dirty="0">
                <a:solidFill>
                  <a:srgbClr val="00B0F0"/>
                </a:solidFill>
              </a:rPr>
              <a:t>and ≤ </a:t>
            </a:r>
            <a:r>
              <a:rPr lang="en-US" sz="3600" dirty="0" smtClean="0">
                <a:solidFill>
                  <a:srgbClr val="00B0F0"/>
                </a:solidFill>
              </a:rPr>
              <a:t>12 years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Proof of concept </a:t>
            </a:r>
            <a:r>
              <a:rPr lang="en-US" dirty="0">
                <a:solidFill>
                  <a:srgbClr val="0070C0"/>
                </a:solidFill>
              </a:rPr>
              <a:t>Grants can be up to a maximum of EUR </a:t>
            </a:r>
            <a:r>
              <a:rPr lang="en-US" dirty="0" smtClean="0">
                <a:solidFill>
                  <a:srgbClr val="0070C0"/>
                </a:solidFill>
              </a:rPr>
              <a:t> 150 </a:t>
            </a:r>
            <a:r>
              <a:rPr lang="en-US" dirty="0">
                <a:solidFill>
                  <a:srgbClr val="0070C0"/>
                </a:solidFill>
              </a:rPr>
              <a:t>000 for a period of </a:t>
            </a:r>
            <a:r>
              <a:rPr lang="en-US" dirty="0" smtClean="0">
                <a:solidFill>
                  <a:srgbClr val="0070C0"/>
                </a:solidFill>
              </a:rPr>
              <a:t>12 months (extension to 18 months possible) 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84318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Synergy </a:t>
            </a:r>
            <a:r>
              <a:rPr lang="en-US" b="1" dirty="0">
                <a:solidFill>
                  <a:srgbClr val="0070C0"/>
                </a:solidFill>
              </a:rPr>
              <a:t>Grant</a:t>
            </a:r>
            <a:endParaRPr lang="hu-HU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48256" y="1667129"/>
            <a:ext cx="9180576" cy="38192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Group of 2 to 4 researchers </a:t>
            </a:r>
            <a:r>
              <a:rPr lang="en-US" sz="3600" dirty="0">
                <a:solidFill>
                  <a:srgbClr val="002060"/>
                </a:solidFill>
              </a:rPr>
              <a:t>of any nationality with</a:t>
            </a:r>
            <a:r>
              <a:rPr lang="en-US" sz="3600" b="1" dirty="0">
                <a:solidFill>
                  <a:srgbClr val="002060"/>
                </a:solidFill>
              </a:rPr>
              <a:t> 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A Starting, Consolidator or Advanced profile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3600" dirty="0" smtClean="0">
                <a:solidFill>
                  <a:srgbClr val="00B0F0"/>
                </a:solidFill>
              </a:rPr>
              <a:t>Principal Investigators with a Starting or Consolidator profile shall prove their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dirty="0" smtClean="0">
                <a:solidFill>
                  <a:srgbClr val="0070C0"/>
                </a:solidFill>
              </a:rPr>
              <a:t>ynergy </a:t>
            </a:r>
            <a:r>
              <a:rPr lang="en-US" dirty="0">
                <a:solidFill>
                  <a:srgbClr val="0070C0"/>
                </a:solidFill>
              </a:rPr>
              <a:t>Grants can be up to a maximum of EUR </a:t>
            </a:r>
            <a:r>
              <a:rPr lang="en-US" dirty="0" smtClean="0">
                <a:solidFill>
                  <a:srgbClr val="0070C0"/>
                </a:solidFill>
              </a:rPr>
              <a:t>10 </a:t>
            </a:r>
            <a:r>
              <a:rPr lang="en-US" dirty="0">
                <a:solidFill>
                  <a:srgbClr val="0070C0"/>
                </a:solidFill>
              </a:rPr>
              <a:t>0</a:t>
            </a:r>
            <a:r>
              <a:rPr lang="en-US" dirty="0" smtClean="0">
                <a:solidFill>
                  <a:srgbClr val="0070C0"/>
                </a:solidFill>
              </a:rPr>
              <a:t>00 </a:t>
            </a:r>
            <a:r>
              <a:rPr lang="en-US" dirty="0">
                <a:solidFill>
                  <a:srgbClr val="0070C0"/>
                </a:solidFill>
              </a:rPr>
              <a:t>000 for a period of </a:t>
            </a:r>
            <a:r>
              <a:rPr lang="en-US" dirty="0" smtClean="0">
                <a:solidFill>
                  <a:srgbClr val="0070C0"/>
                </a:solidFill>
              </a:rPr>
              <a:t>6 </a:t>
            </a:r>
            <a:r>
              <a:rPr lang="en-US" dirty="0">
                <a:solidFill>
                  <a:srgbClr val="0070C0"/>
                </a:solidFill>
              </a:rPr>
              <a:t>years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91845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13816" y="133477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Synergy Grant</a:t>
            </a:r>
            <a:endParaRPr lang="hu-HU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28928" y="1435481"/>
            <a:ext cx="9997440" cy="406311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600" dirty="0" smtClean="0">
                <a:solidFill>
                  <a:srgbClr val="002060"/>
                </a:solidFill>
              </a:rPr>
              <a:t>2-pages CV and 2 pages Track-record for each candidate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600" smtClean="0">
              <a:solidFill>
                <a:srgbClr val="00206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600" smtClean="0">
                <a:solidFill>
                  <a:srgbClr val="002060"/>
                </a:solidFill>
              </a:rPr>
              <a:t>Either </a:t>
            </a:r>
            <a:r>
              <a:rPr lang="en-US" sz="2600" dirty="0" smtClean="0">
                <a:solidFill>
                  <a:srgbClr val="002060"/>
                </a:solidFill>
              </a:rPr>
              <a:t>an </a:t>
            </a:r>
            <a:r>
              <a:rPr lang="en-US" sz="2600" b="1" dirty="0" smtClean="0">
                <a:solidFill>
                  <a:srgbClr val="002060"/>
                </a:solidFill>
              </a:rPr>
              <a:t>early achievement track-record </a:t>
            </a:r>
            <a:r>
              <a:rPr lang="en-US" sz="2600" dirty="0" smtClean="0">
                <a:solidFill>
                  <a:srgbClr val="002060"/>
                </a:solidFill>
              </a:rPr>
              <a:t>(</a:t>
            </a:r>
            <a:r>
              <a:rPr lang="en-US" sz="2600" dirty="0" err="1" smtClean="0">
                <a:solidFill>
                  <a:srgbClr val="002060"/>
                </a:solidFill>
              </a:rPr>
              <a:t>Cf</a:t>
            </a:r>
            <a:r>
              <a:rPr lang="en-US" sz="2600" dirty="0" smtClean="0">
                <a:solidFill>
                  <a:srgbClr val="002060"/>
                </a:solidFill>
              </a:rPr>
              <a:t> Starting and Consolidator) </a:t>
            </a:r>
            <a:r>
              <a:rPr lang="en-US" sz="2600" b="1" dirty="0" smtClean="0">
                <a:solidFill>
                  <a:srgbClr val="002060"/>
                </a:solidFill>
              </a:rPr>
              <a:t>or</a:t>
            </a:r>
            <a:r>
              <a:rPr lang="en-US" sz="2600" dirty="0" smtClean="0">
                <a:solidFill>
                  <a:srgbClr val="002060"/>
                </a:solidFill>
              </a:rPr>
              <a:t> an </a:t>
            </a:r>
            <a:r>
              <a:rPr lang="en-US" sz="2600" b="1" dirty="0" smtClean="0">
                <a:solidFill>
                  <a:srgbClr val="002060"/>
                </a:solidFill>
              </a:rPr>
              <a:t>10-year track record </a:t>
            </a:r>
            <a:r>
              <a:rPr lang="en-US" sz="2600" dirty="0" smtClean="0">
                <a:solidFill>
                  <a:srgbClr val="002060"/>
                </a:solidFill>
              </a:rPr>
              <a:t>(</a:t>
            </a:r>
            <a:r>
              <a:rPr lang="en-US" sz="2600" dirty="0" err="1" smtClean="0">
                <a:solidFill>
                  <a:srgbClr val="002060"/>
                </a:solidFill>
              </a:rPr>
              <a:t>Cf</a:t>
            </a:r>
            <a:r>
              <a:rPr lang="en-US" sz="2600" dirty="0" smtClean="0">
                <a:solidFill>
                  <a:srgbClr val="002060"/>
                </a:solidFill>
              </a:rPr>
              <a:t> Advanced)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>
                <a:solidFill>
                  <a:srgbClr val="FF0000"/>
                </a:solidFill>
              </a:rPr>
              <a:t>PI with </a:t>
            </a:r>
            <a:r>
              <a:rPr lang="en-US" sz="2600" b="1" dirty="0">
                <a:solidFill>
                  <a:srgbClr val="FF0000"/>
                </a:solidFill>
              </a:rPr>
              <a:t>Starting or Consolidator </a:t>
            </a:r>
            <a:r>
              <a:rPr lang="en-US" sz="2600" dirty="0">
                <a:solidFill>
                  <a:srgbClr val="FF0000"/>
                </a:solidFill>
              </a:rPr>
              <a:t>profile need to give a </a:t>
            </a:r>
            <a:r>
              <a:rPr lang="en-US" sz="2600" b="1" dirty="0">
                <a:solidFill>
                  <a:srgbClr val="FF0000"/>
                </a:solidFill>
              </a:rPr>
              <a:t>copy of their PhD </a:t>
            </a:r>
            <a:r>
              <a:rPr lang="en-US" sz="2600" dirty="0">
                <a:solidFill>
                  <a:srgbClr val="FF0000"/>
                </a:solidFill>
              </a:rPr>
              <a:t>to be evaluated as such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883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50392" y="218821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ERC News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09472" y="1374521"/>
            <a:ext cx="10094976" cy="4197223"/>
          </a:xfrm>
        </p:spPr>
        <p:txBody>
          <a:bodyPr>
            <a:normAutofit/>
          </a:bodyPr>
          <a:lstStyle/>
          <a:p>
            <a:pPr fontAlgn="base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002060"/>
                </a:solidFill>
              </a:rPr>
              <a:t>Swiss based </a:t>
            </a:r>
            <a:r>
              <a:rPr lang="en-US" b="1" dirty="0" smtClean="0">
                <a:solidFill>
                  <a:srgbClr val="002060"/>
                </a:solidFill>
              </a:rPr>
              <a:t>physicist, ERC Grantee </a:t>
            </a:r>
            <a:r>
              <a:rPr lang="en-US" dirty="0">
                <a:solidFill>
                  <a:srgbClr val="002060"/>
                </a:solidFill>
              </a:rPr>
              <a:t>Ursula Keller has </a:t>
            </a:r>
            <a:r>
              <a:rPr lang="en-US" b="1" dirty="0">
                <a:solidFill>
                  <a:srgbClr val="002060"/>
                </a:solidFill>
              </a:rPr>
              <a:t>won a 2018 European Inventor Award </a:t>
            </a:r>
            <a:r>
              <a:rPr lang="en-US" dirty="0">
                <a:solidFill>
                  <a:srgbClr val="002060"/>
                </a:solidFill>
              </a:rPr>
              <a:t>Lifetime Achievement Prize for her ongoing work on </a:t>
            </a:r>
            <a:r>
              <a:rPr lang="en-US" dirty="0" smtClean="0">
                <a:solidFill>
                  <a:srgbClr val="002060"/>
                </a:solidFill>
              </a:rPr>
              <a:t>ultra-fast lasers</a:t>
            </a:r>
          </a:p>
          <a:p>
            <a:pPr marL="0" indent="0" fontAlgn="base">
              <a:lnSpc>
                <a:spcPct val="100000"/>
              </a:lnSpc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 fontAlgn="base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002060"/>
                </a:solidFill>
              </a:rPr>
              <a:t>Four ERC grantees awarded highest distinction in Dutch science</a:t>
            </a:r>
            <a:r>
              <a:rPr lang="en-US" dirty="0" smtClean="0">
                <a:solidFill>
                  <a:srgbClr val="002060"/>
                </a:solidFill>
              </a:rPr>
              <a:t> - </a:t>
            </a:r>
            <a:r>
              <a:rPr lang="en-US" dirty="0">
                <a:solidFill>
                  <a:srgbClr val="002060"/>
                </a:solidFill>
              </a:rPr>
              <a:t>Professors Anna </a:t>
            </a:r>
            <a:r>
              <a:rPr lang="en-US" dirty="0" err="1">
                <a:solidFill>
                  <a:srgbClr val="002060"/>
                </a:solidFill>
              </a:rPr>
              <a:t>Akhmanova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Marileen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Dogterom</a:t>
            </a:r>
            <a:r>
              <a:rPr lang="en-US" dirty="0">
                <a:solidFill>
                  <a:srgbClr val="002060"/>
                </a:solidFill>
              </a:rPr>
              <a:t> and Carsten de </a:t>
            </a:r>
            <a:r>
              <a:rPr lang="en-US" dirty="0" err="1">
                <a:solidFill>
                  <a:srgbClr val="002060"/>
                </a:solidFill>
              </a:rPr>
              <a:t>Dreu</a:t>
            </a:r>
            <a:r>
              <a:rPr lang="en-US" dirty="0">
                <a:solidFill>
                  <a:srgbClr val="002060"/>
                </a:solidFill>
              </a:rPr>
              <a:t> received today the Spinoza Prizes, while Professor Beatrice de </a:t>
            </a:r>
            <a:r>
              <a:rPr lang="en-US" dirty="0" err="1">
                <a:solidFill>
                  <a:srgbClr val="002060"/>
                </a:solidFill>
              </a:rPr>
              <a:t>Graaf</a:t>
            </a:r>
            <a:r>
              <a:rPr lang="en-US" dirty="0">
                <a:solidFill>
                  <a:srgbClr val="002060"/>
                </a:solidFill>
              </a:rPr>
              <a:t> was awarded the Stevin Prize</a:t>
            </a:r>
            <a:endParaRPr lang="en-US" dirty="0" smtClean="0">
              <a:solidFill>
                <a:srgbClr val="002060"/>
              </a:solidFill>
            </a:endParaRPr>
          </a:p>
          <a:p>
            <a:pPr fontAlgn="base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54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50392" y="218821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ERC – Facts and Figures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09472" y="1374521"/>
            <a:ext cx="10094976" cy="4197223"/>
          </a:xfrm>
        </p:spPr>
        <p:txBody>
          <a:bodyPr>
            <a:normAutofit fontScale="55000" lnSpcReduction="20000"/>
          </a:bodyPr>
          <a:lstStyle/>
          <a:p>
            <a:pPr fontAlgn="base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4000" dirty="0">
                <a:solidFill>
                  <a:srgbClr val="002060"/>
                </a:solidFill>
              </a:rPr>
              <a:t>The ERC represents </a:t>
            </a:r>
            <a:r>
              <a:rPr lang="en-US" sz="4000" b="1" dirty="0">
                <a:solidFill>
                  <a:srgbClr val="002060"/>
                </a:solidFill>
              </a:rPr>
              <a:t>17% of the overall Horizon 2020 budget</a:t>
            </a:r>
            <a:r>
              <a:rPr lang="en-US" sz="4000" dirty="0">
                <a:solidFill>
                  <a:srgbClr val="002060"/>
                </a:solidFill>
              </a:rPr>
              <a:t> (€ 13.1 billion of € 77 billion)</a:t>
            </a:r>
          </a:p>
          <a:p>
            <a:pPr fontAlgn="base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4000" dirty="0">
                <a:solidFill>
                  <a:srgbClr val="002060"/>
                </a:solidFill>
              </a:rPr>
              <a:t>The total annual budget for 2017 is of </a:t>
            </a:r>
            <a:r>
              <a:rPr lang="en-US" sz="4000" b="1" dirty="0">
                <a:solidFill>
                  <a:srgbClr val="002060"/>
                </a:solidFill>
              </a:rPr>
              <a:t>around €1.8 billion</a:t>
            </a:r>
            <a:r>
              <a:rPr lang="en-US" sz="4000" dirty="0">
                <a:solidFill>
                  <a:srgbClr val="002060"/>
                </a:solidFill>
              </a:rPr>
              <a:t>, the highest ever since the ERC's inception in 2007 </a:t>
            </a:r>
          </a:p>
          <a:p>
            <a:pPr fontAlgn="base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4000" dirty="0">
                <a:solidFill>
                  <a:srgbClr val="002060"/>
                </a:solidFill>
              </a:rPr>
              <a:t>Since 2007, some </a:t>
            </a:r>
            <a:r>
              <a:rPr lang="en-US" sz="4000" b="1" dirty="0">
                <a:solidFill>
                  <a:srgbClr val="002060"/>
                </a:solidFill>
              </a:rPr>
              <a:t>8,000 projects </a:t>
            </a:r>
            <a:r>
              <a:rPr lang="en-US" sz="4000" dirty="0">
                <a:solidFill>
                  <a:srgbClr val="002060"/>
                </a:solidFill>
              </a:rPr>
              <a:t>have been selected for funding from more than </a:t>
            </a:r>
            <a:r>
              <a:rPr lang="en-US" sz="4000" b="1" dirty="0">
                <a:solidFill>
                  <a:srgbClr val="002060"/>
                </a:solidFill>
              </a:rPr>
              <a:t>65,000 applications</a:t>
            </a:r>
            <a:endParaRPr lang="en-US" sz="4000" dirty="0">
              <a:solidFill>
                <a:srgbClr val="002060"/>
              </a:solidFill>
            </a:endParaRPr>
          </a:p>
          <a:p>
            <a:pPr fontAlgn="base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4000" dirty="0">
                <a:solidFill>
                  <a:srgbClr val="002060"/>
                </a:solidFill>
              </a:rPr>
              <a:t>ERC grantees have won prestigious prizes, including </a:t>
            </a:r>
            <a:r>
              <a:rPr lang="en-US" sz="4000" b="1" dirty="0">
                <a:solidFill>
                  <a:srgbClr val="002060"/>
                </a:solidFill>
              </a:rPr>
              <a:t>6 Nobel Prizes, 4 Fields Medals, 5 Wolf Prize</a:t>
            </a:r>
            <a:r>
              <a:rPr lang="en-US" sz="4000" dirty="0">
                <a:solidFill>
                  <a:srgbClr val="002060"/>
                </a:solidFill>
              </a:rPr>
              <a:t> and more</a:t>
            </a:r>
          </a:p>
          <a:p>
            <a:pPr fontAlgn="base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4000" dirty="0">
                <a:solidFill>
                  <a:srgbClr val="002060"/>
                </a:solidFill>
              </a:rPr>
              <a:t>Over </a:t>
            </a:r>
            <a:r>
              <a:rPr lang="en-US" sz="4000" b="1" dirty="0">
                <a:solidFill>
                  <a:srgbClr val="002060"/>
                </a:solidFill>
              </a:rPr>
              <a:t>40,000 articles</a:t>
            </a:r>
            <a:r>
              <a:rPr lang="en-US" sz="4000" dirty="0">
                <a:solidFill>
                  <a:srgbClr val="002060"/>
                </a:solidFill>
              </a:rPr>
              <a:t> acknowledging ERC support in international, peer reviewed journals to the end of </a:t>
            </a:r>
            <a:r>
              <a:rPr lang="en-US" sz="4000" dirty="0" smtClean="0">
                <a:solidFill>
                  <a:srgbClr val="002060"/>
                </a:solidFill>
              </a:rPr>
              <a:t>2015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69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Types of Grants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04288" y="1850009"/>
            <a:ext cx="7498080" cy="4351338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sz="4000" dirty="0">
                <a:solidFill>
                  <a:srgbClr val="002060"/>
                </a:solidFill>
              </a:rPr>
              <a:t>Starting Grant</a:t>
            </a:r>
          </a:p>
          <a:p>
            <a:pPr marL="342900" indent="-342900">
              <a:buAutoNum type="arabicPeriod"/>
            </a:pPr>
            <a:r>
              <a:rPr lang="en-US" sz="4000" dirty="0">
                <a:solidFill>
                  <a:srgbClr val="002060"/>
                </a:solidFill>
              </a:rPr>
              <a:t>Consolidator Grant</a:t>
            </a:r>
          </a:p>
          <a:p>
            <a:pPr marL="342900" indent="-342900">
              <a:buAutoNum type="arabicPeriod"/>
            </a:pPr>
            <a:r>
              <a:rPr lang="en-US" sz="4000" dirty="0">
                <a:solidFill>
                  <a:srgbClr val="002060"/>
                </a:solidFill>
              </a:rPr>
              <a:t>Advanced Grant</a:t>
            </a:r>
          </a:p>
          <a:p>
            <a:pPr marL="342900" indent="-342900">
              <a:buAutoNum type="arabicPeriod"/>
            </a:pPr>
            <a:r>
              <a:rPr lang="en-US" sz="4000" dirty="0">
                <a:solidFill>
                  <a:srgbClr val="002060"/>
                </a:solidFill>
              </a:rPr>
              <a:t>Proof Of Concept Grant</a:t>
            </a:r>
          </a:p>
          <a:p>
            <a:pPr marL="342900" indent="-342900">
              <a:buAutoNum type="arabicPeriod"/>
            </a:pPr>
            <a:r>
              <a:rPr lang="en-US" sz="4000" dirty="0">
                <a:solidFill>
                  <a:srgbClr val="002060"/>
                </a:solidFill>
              </a:rPr>
              <a:t>Synergy </a:t>
            </a:r>
            <a:r>
              <a:rPr lang="en-US" sz="4000" dirty="0" smtClean="0">
                <a:solidFill>
                  <a:srgbClr val="002060"/>
                </a:solidFill>
              </a:rPr>
              <a:t>Grant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775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Starting Grant</a:t>
            </a:r>
            <a:endParaRPr lang="hu-HU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48256" y="1667129"/>
            <a:ext cx="9180576" cy="38192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Researchers </a:t>
            </a:r>
            <a:r>
              <a:rPr lang="en-US" sz="3600" dirty="0">
                <a:solidFill>
                  <a:srgbClr val="002060"/>
                </a:solidFill>
              </a:rPr>
              <a:t>of any nationality with</a:t>
            </a:r>
            <a:r>
              <a:rPr lang="en-US" sz="3600" b="1" dirty="0">
                <a:solidFill>
                  <a:srgbClr val="002060"/>
                </a:solidFill>
              </a:rPr>
              <a:t> 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2-7 </a:t>
            </a:r>
            <a:r>
              <a:rPr lang="en-US" sz="3600" b="1" dirty="0">
                <a:solidFill>
                  <a:srgbClr val="002060"/>
                </a:solidFill>
              </a:rPr>
              <a:t>years of experience since completion of </a:t>
            </a:r>
            <a:r>
              <a:rPr lang="en-US" sz="3600" b="1" dirty="0" smtClean="0">
                <a:solidFill>
                  <a:srgbClr val="002060"/>
                </a:solidFill>
              </a:rPr>
              <a:t>PhD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3600" dirty="0" smtClean="0">
                <a:solidFill>
                  <a:srgbClr val="00B0F0"/>
                </a:solidFill>
              </a:rPr>
              <a:t>Principal </a:t>
            </a:r>
            <a:r>
              <a:rPr lang="en-US" sz="3600" dirty="0">
                <a:solidFill>
                  <a:srgbClr val="00B0F0"/>
                </a:solidFill>
              </a:rPr>
              <a:t>Investigator shall have been awarded his or her first PhD </a:t>
            </a:r>
            <a:r>
              <a:rPr lang="en-US" sz="3600" dirty="0" smtClean="0">
                <a:solidFill>
                  <a:srgbClr val="00B0F0"/>
                </a:solidFill>
              </a:rPr>
              <a:t>&gt; </a:t>
            </a:r>
            <a:r>
              <a:rPr lang="en-US" sz="3600" dirty="0">
                <a:solidFill>
                  <a:srgbClr val="00B0F0"/>
                </a:solidFill>
              </a:rPr>
              <a:t>2 and ≤ 7 </a:t>
            </a:r>
            <a:r>
              <a:rPr lang="en-US" sz="3600" dirty="0" smtClean="0">
                <a:solidFill>
                  <a:srgbClr val="00B0F0"/>
                </a:solidFill>
              </a:rPr>
              <a:t>years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Starting </a:t>
            </a:r>
            <a:r>
              <a:rPr lang="en-US" dirty="0">
                <a:solidFill>
                  <a:srgbClr val="0070C0"/>
                </a:solidFill>
              </a:rPr>
              <a:t>Grants can be up to a maximum of EUR 1 500 000 for a period of 5 years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04088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13816" y="133477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Starting </a:t>
            </a:r>
            <a:r>
              <a:rPr lang="en-US" b="1" dirty="0" smtClean="0">
                <a:solidFill>
                  <a:srgbClr val="0070C0"/>
                </a:solidFill>
              </a:rPr>
              <a:t>Grant (early achievements)</a:t>
            </a:r>
            <a:endParaRPr lang="hu-HU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28928" y="1435481"/>
            <a:ext cx="9997440" cy="406311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2060"/>
                </a:solidFill>
              </a:rPr>
              <a:t>1. </a:t>
            </a:r>
            <a:r>
              <a:rPr lang="en-US" sz="2400" b="1" dirty="0">
                <a:solidFill>
                  <a:srgbClr val="002060"/>
                </a:solidFill>
              </a:rPr>
              <a:t>Up to five publications </a:t>
            </a:r>
            <a:r>
              <a:rPr lang="en-US" sz="2400" dirty="0">
                <a:solidFill>
                  <a:srgbClr val="002060"/>
                </a:solidFill>
              </a:rPr>
              <a:t>in major international peer-reviewed multi-disciplinary scientific journals </a:t>
            </a:r>
            <a:r>
              <a:rPr lang="en-US" sz="2400" dirty="0" smtClean="0">
                <a:solidFill>
                  <a:srgbClr val="002060"/>
                </a:solidFill>
              </a:rPr>
              <a:t>as </a:t>
            </a:r>
            <a:r>
              <a:rPr lang="en-US" sz="2400" dirty="0">
                <a:solidFill>
                  <a:srgbClr val="002060"/>
                </a:solidFill>
              </a:rPr>
              <a:t>main author or without the presence as co-author of their PhD supervisor (properly referenced, field relevant bibliometric indicators may also be included);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2060"/>
                </a:solidFill>
              </a:rPr>
              <a:t>2. </a:t>
            </a:r>
            <a:r>
              <a:rPr lang="en-US" sz="2400" b="1" dirty="0">
                <a:solidFill>
                  <a:srgbClr val="002060"/>
                </a:solidFill>
              </a:rPr>
              <a:t>Research monographs </a:t>
            </a:r>
            <a:r>
              <a:rPr lang="en-US" sz="2400" dirty="0">
                <a:solidFill>
                  <a:srgbClr val="002060"/>
                </a:solidFill>
              </a:rPr>
              <a:t>and any translations thereof;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2060"/>
                </a:solidFill>
              </a:rPr>
              <a:t>3. </a:t>
            </a:r>
            <a:r>
              <a:rPr lang="en-US" sz="2400" b="1" dirty="0">
                <a:solidFill>
                  <a:srgbClr val="002060"/>
                </a:solidFill>
              </a:rPr>
              <a:t>Granted patent</a:t>
            </a:r>
            <a:r>
              <a:rPr lang="en-US" sz="2400" dirty="0">
                <a:solidFill>
                  <a:srgbClr val="002060"/>
                </a:solidFill>
              </a:rPr>
              <a:t>(s);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2060"/>
                </a:solidFill>
              </a:rPr>
              <a:t>4. </a:t>
            </a:r>
            <a:r>
              <a:rPr lang="en-US" sz="2400" b="1" dirty="0">
                <a:solidFill>
                  <a:srgbClr val="002060"/>
                </a:solidFill>
              </a:rPr>
              <a:t>Invited presentations </a:t>
            </a:r>
            <a:r>
              <a:rPr lang="en-US" sz="2400" dirty="0">
                <a:solidFill>
                  <a:srgbClr val="002060"/>
                </a:solidFill>
              </a:rPr>
              <a:t>to internationally established conferences and/or international advanced schools;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2060"/>
                </a:solidFill>
              </a:rPr>
              <a:t>5. </a:t>
            </a:r>
            <a:r>
              <a:rPr lang="en-US" sz="2400" b="1" dirty="0">
                <a:solidFill>
                  <a:srgbClr val="002060"/>
                </a:solidFill>
              </a:rPr>
              <a:t>Prizes/ Awards/ Academy memberships</a:t>
            </a:r>
            <a:r>
              <a:rPr lang="en-US" sz="2400" dirty="0">
                <a:solidFill>
                  <a:srgbClr val="002060"/>
                </a:solidFill>
              </a:rPr>
              <a:t>.</a:t>
            </a:r>
            <a:r>
              <a:rPr lang="en-US" sz="2400" dirty="0"/>
              <a:t> 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787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Consolidator Grant</a:t>
            </a:r>
            <a:endParaRPr lang="hu-HU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48256" y="1667129"/>
            <a:ext cx="9180576" cy="38192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Researchers </a:t>
            </a:r>
            <a:r>
              <a:rPr lang="en-US" sz="3600" dirty="0">
                <a:solidFill>
                  <a:srgbClr val="002060"/>
                </a:solidFill>
              </a:rPr>
              <a:t>of any nationality with</a:t>
            </a:r>
            <a:r>
              <a:rPr lang="en-US" sz="3600" b="1" dirty="0">
                <a:solidFill>
                  <a:srgbClr val="002060"/>
                </a:solidFill>
              </a:rPr>
              <a:t> 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7-12 </a:t>
            </a:r>
            <a:r>
              <a:rPr lang="en-US" sz="3600" b="1" dirty="0">
                <a:solidFill>
                  <a:srgbClr val="002060"/>
                </a:solidFill>
              </a:rPr>
              <a:t>years of experience since completion of </a:t>
            </a:r>
            <a:r>
              <a:rPr lang="en-US" sz="3600" b="1" dirty="0" smtClean="0">
                <a:solidFill>
                  <a:srgbClr val="002060"/>
                </a:solidFill>
              </a:rPr>
              <a:t>PhD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3600" dirty="0" smtClean="0">
                <a:solidFill>
                  <a:srgbClr val="00B0F0"/>
                </a:solidFill>
              </a:rPr>
              <a:t>Principal </a:t>
            </a:r>
            <a:r>
              <a:rPr lang="en-US" sz="3600" dirty="0">
                <a:solidFill>
                  <a:srgbClr val="00B0F0"/>
                </a:solidFill>
              </a:rPr>
              <a:t>Investigator shall have been awarded his or her first PhD </a:t>
            </a:r>
            <a:r>
              <a:rPr lang="en-US" sz="3600" dirty="0" smtClean="0">
                <a:solidFill>
                  <a:srgbClr val="00B0F0"/>
                </a:solidFill>
              </a:rPr>
              <a:t>&gt; 7 </a:t>
            </a:r>
            <a:r>
              <a:rPr lang="en-US" sz="3600" dirty="0">
                <a:solidFill>
                  <a:srgbClr val="00B0F0"/>
                </a:solidFill>
              </a:rPr>
              <a:t>and ≤ </a:t>
            </a:r>
            <a:r>
              <a:rPr lang="en-US" sz="3600" dirty="0" smtClean="0">
                <a:solidFill>
                  <a:srgbClr val="00B0F0"/>
                </a:solidFill>
              </a:rPr>
              <a:t>12 years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Consolidator </a:t>
            </a:r>
            <a:r>
              <a:rPr lang="en-US" dirty="0">
                <a:solidFill>
                  <a:srgbClr val="0070C0"/>
                </a:solidFill>
              </a:rPr>
              <a:t>Grants can be up to a maximum of EUR </a:t>
            </a:r>
            <a:r>
              <a:rPr lang="en-US" dirty="0" smtClean="0">
                <a:solidFill>
                  <a:srgbClr val="0070C0"/>
                </a:solidFill>
              </a:rPr>
              <a:t>2 000 </a:t>
            </a:r>
            <a:r>
              <a:rPr lang="en-US" dirty="0">
                <a:solidFill>
                  <a:srgbClr val="0070C0"/>
                </a:solidFill>
              </a:rPr>
              <a:t>000 for a period of 5 years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18585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13816" y="133477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Consolidator Grant (early achievements)</a:t>
            </a:r>
            <a:endParaRPr lang="hu-HU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28928" y="1435481"/>
            <a:ext cx="9997440" cy="406311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2060"/>
                </a:solidFill>
              </a:rPr>
              <a:t>1. </a:t>
            </a:r>
            <a:r>
              <a:rPr lang="en-US" sz="2400" b="1" dirty="0">
                <a:solidFill>
                  <a:srgbClr val="002060"/>
                </a:solidFill>
              </a:rPr>
              <a:t>Up to </a:t>
            </a:r>
            <a:r>
              <a:rPr lang="en-US" sz="2400" b="1" dirty="0" smtClean="0">
                <a:solidFill>
                  <a:srgbClr val="002060"/>
                </a:solidFill>
              </a:rPr>
              <a:t>ten </a:t>
            </a:r>
            <a:r>
              <a:rPr lang="en-US" sz="2400" b="1" dirty="0">
                <a:solidFill>
                  <a:srgbClr val="002060"/>
                </a:solidFill>
              </a:rPr>
              <a:t>publications </a:t>
            </a:r>
            <a:r>
              <a:rPr lang="en-US" sz="2400" dirty="0">
                <a:solidFill>
                  <a:srgbClr val="002060"/>
                </a:solidFill>
              </a:rPr>
              <a:t>in major international peer-reviewed multi-disciplinary scientific journals </a:t>
            </a:r>
            <a:r>
              <a:rPr lang="en-US" sz="2400" dirty="0" smtClean="0">
                <a:solidFill>
                  <a:srgbClr val="002060"/>
                </a:solidFill>
              </a:rPr>
              <a:t>as </a:t>
            </a:r>
            <a:r>
              <a:rPr lang="en-US" sz="2400" dirty="0">
                <a:solidFill>
                  <a:srgbClr val="002060"/>
                </a:solidFill>
              </a:rPr>
              <a:t>main author or without the presence as co-author of their PhD supervisor (properly referenced, field relevant bibliometric indicators may also be included);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2060"/>
                </a:solidFill>
              </a:rPr>
              <a:t>2. </a:t>
            </a:r>
            <a:r>
              <a:rPr lang="en-US" sz="2400" b="1" dirty="0">
                <a:solidFill>
                  <a:srgbClr val="002060"/>
                </a:solidFill>
              </a:rPr>
              <a:t>Research monographs </a:t>
            </a:r>
            <a:r>
              <a:rPr lang="en-US" sz="2400" dirty="0">
                <a:solidFill>
                  <a:srgbClr val="002060"/>
                </a:solidFill>
              </a:rPr>
              <a:t>and any translations thereof;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2060"/>
                </a:solidFill>
              </a:rPr>
              <a:t>3. </a:t>
            </a:r>
            <a:r>
              <a:rPr lang="en-US" sz="2400" b="1" dirty="0">
                <a:solidFill>
                  <a:srgbClr val="002060"/>
                </a:solidFill>
              </a:rPr>
              <a:t>Granted patent</a:t>
            </a:r>
            <a:r>
              <a:rPr lang="en-US" sz="2400" dirty="0">
                <a:solidFill>
                  <a:srgbClr val="002060"/>
                </a:solidFill>
              </a:rPr>
              <a:t>(s);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2060"/>
                </a:solidFill>
              </a:rPr>
              <a:t>4. </a:t>
            </a:r>
            <a:r>
              <a:rPr lang="en-US" sz="2400" b="1" dirty="0">
                <a:solidFill>
                  <a:srgbClr val="002060"/>
                </a:solidFill>
              </a:rPr>
              <a:t>Invited presentations </a:t>
            </a:r>
            <a:r>
              <a:rPr lang="en-US" sz="2400" dirty="0">
                <a:solidFill>
                  <a:srgbClr val="002060"/>
                </a:solidFill>
              </a:rPr>
              <a:t>to internationally established conferences and/or international advanced schools;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2060"/>
                </a:solidFill>
              </a:rPr>
              <a:t>5. </a:t>
            </a:r>
            <a:r>
              <a:rPr lang="en-US" sz="2400" b="1" dirty="0">
                <a:solidFill>
                  <a:srgbClr val="002060"/>
                </a:solidFill>
              </a:rPr>
              <a:t>Prizes/ Awards/ Academy memberships</a:t>
            </a:r>
            <a:r>
              <a:rPr lang="en-US" sz="2400" dirty="0">
                <a:solidFill>
                  <a:srgbClr val="002060"/>
                </a:solidFill>
              </a:rPr>
              <a:t>.</a:t>
            </a:r>
            <a:r>
              <a:rPr lang="en-US" sz="2400" dirty="0"/>
              <a:t> 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066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Advanced </a:t>
            </a:r>
            <a:r>
              <a:rPr lang="en-US" b="1" dirty="0">
                <a:solidFill>
                  <a:srgbClr val="0070C0"/>
                </a:solidFill>
              </a:rPr>
              <a:t>Grant</a:t>
            </a:r>
            <a:endParaRPr lang="hu-HU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48256" y="1667129"/>
            <a:ext cx="9180576" cy="38192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Researchers </a:t>
            </a:r>
            <a:r>
              <a:rPr lang="en-US" sz="3600" dirty="0">
                <a:solidFill>
                  <a:srgbClr val="002060"/>
                </a:solidFill>
              </a:rPr>
              <a:t>of any nationality </a:t>
            </a:r>
            <a:r>
              <a:rPr lang="en-US" sz="3600" b="1" dirty="0">
                <a:solidFill>
                  <a:srgbClr val="002060"/>
                </a:solidFill>
              </a:rPr>
              <a:t> 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Beyond 12 years past PhD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3600" dirty="0" smtClean="0">
                <a:solidFill>
                  <a:srgbClr val="00B0F0"/>
                </a:solidFill>
              </a:rPr>
              <a:t>Principal </a:t>
            </a:r>
            <a:r>
              <a:rPr lang="en-US" sz="3600" dirty="0">
                <a:solidFill>
                  <a:srgbClr val="00B0F0"/>
                </a:solidFill>
              </a:rPr>
              <a:t>Investigator shall have </a:t>
            </a:r>
            <a:r>
              <a:rPr lang="en-US" sz="3600" dirty="0" smtClean="0">
                <a:solidFill>
                  <a:srgbClr val="00B0F0"/>
                </a:solidFill>
              </a:rPr>
              <a:t>an important track-record in the last 10 years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Advanced </a:t>
            </a:r>
            <a:r>
              <a:rPr lang="en-US" dirty="0">
                <a:solidFill>
                  <a:srgbClr val="0070C0"/>
                </a:solidFill>
              </a:rPr>
              <a:t>Grants can be up to a maximum of EUR 2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500 000 for a period of 5 years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87886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7238</TotalTime>
  <Words>514</Words>
  <Application>Microsoft Office PowerPoint</Application>
  <PresentationFormat>Grand écran</PresentationFormat>
  <Paragraphs>82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Office-téma</vt:lpstr>
      <vt:lpstr> ERC Grants and the new Horizon 2020 work programme 2019  Valentyna Andrushchenko and Alexandre Voillequin</vt:lpstr>
      <vt:lpstr>ERC News</vt:lpstr>
      <vt:lpstr>ERC – Facts and Figures</vt:lpstr>
      <vt:lpstr>Types of Grants</vt:lpstr>
      <vt:lpstr>Starting Grant</vt:lpstr>
      <vt:lpstr>Starting Grant (early achievements)</vt:lpstr>
      <vt:lpstr>Consolidator Grant</vt:lpstr>
      <vt:lpstr>Consolidator Grant (early achievements)</vt:lpstr>
      <vt:lpstr>Advanced Grant</vt:lpstr>
      <vt:lpstr>Advanced Grant (10-year track-record)</vt:lpstr>
      <vt:lpstr>Proof of concept Grant</vt:lpstr>
      <vt:lpstr>Synergy Grant</vt:lpstr>
      <vt:lpstr>Synergy Grant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Name of presenter, Organization</dc:title>
  <dc:creator>ASUS</dc:creator>
  <cp:lastModifiedBy>VOILLEQUIN Alexandre</cp:lastModifiedBy>
  <cp:revision>13</cp:revision>
  <dcterms:created xsi:type="dcterms:W3CDTF">2016-05-19T08:06:04Z</dcterms:created>
  <dcterms:modified xsi:type="dcterms:W3CDTF">2018-08-28T07:05:57Z</dcterms:modified>
</cp:coreProperties>
</file>