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81" r:id="rId4"/>
    <p:sldId id="259" r:id="rId5"/>
    <p:sldId id="270" r:id="rId6"/>
    <p:sldId id="271" r:id="rId7"/>
    <p:sldId id="279" r:id="rId8"/>
    <p:sldId id="272" r:id="rId9"/>
    <p:sldId id="273" r:id="rId10"/>
    <p:sldId id="265" r:id="rId11"/>
    <p:sldId id="257" r:id="rId12"/>
    <p:sldId id="268" r:id="rId13"/>
    <p:sldId id="261" r:id="rId14"/>
    <p:sldId id="274" r:id="rId15"/>
    <p:sldId id="266" r:id="rId16"/>
    <p:sldId id="262" r:id="rId17"/>
    <p:sldId id="278" r:id="rId18"/>
    <p:sldId id="277" r:id="rId19"/>
    <p:sldId id="276" r:id="rId20"/>
    <p:sldId id="275" r:id="rId21"/>
    <p:sldId id="258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188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E879B-0BB6-4ACD-9264-8C7F79C5E65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1A3C0-EE19-4BAF-A787-C179083448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628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3EA3F-5402-41F8-9A34-A6718FB7719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F1BE-A44B-4A3E-AE09-56B7909AE1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79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463" marR="4985" algn="just" defTabSz="897252">
              <a:defRPr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0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0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6E6-A353-46FE-881E-197472187AEA}" type="datetimeFigureOut">
              <a:rPr lang="hu-HU" smtClean="0"/>
              <a:pPr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00C0-F250-4917-AF1A-CDFD58538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16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6E6-A353-46FE-881E-197472187AEA}" type="datetimeFigureOut">
              <a:rPr lang="hu-HU" smtClean="0"/>
              <a:pPr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00C0-F250-4917-AF1A-CDFD58538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84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6E6-A353-46FE-881E-197472187AEA}" type="datetimeFigureOut">
              <a:rPr lang="hu-HU" smtClean="0"/>
              <a:pPr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00C0-F250-4917-AF1A-CDFD58538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554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6E6-A353-46FE-881E-197472187AEA}" type="datetimeFigureOut">
              <a:rPr lang="hu-HU" smtClean="0"/>
              <a:pPr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00C0-F250-4917-AF1A-CDFD58538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132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6E6-A353-46FE-881E-197472187AEA}" type="datetimeFigureOut">
              <a:rPr lang="hu-HU" smtClean="0"/>
              <a:pPr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00C0-F250-4917-AF1A-CDFD58538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76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6E6-A353-46FE-881E-197472187AEA}" type="datetimeFigureOut">
              <a:rPr lang="hu-HU" smtClean="0"/>
              <a:pPr/>
              <a:t>2016.05.17.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00C0-F250-4917-AF1A-CDFD58538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2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6E6-A353-46FE-881E-197472187AEA}" type="datetimeFigureOut">
              <a:rPr lang="hu-HU" smtClean="0"/>
              <a:pPr/>
              <a:t>2016.05.17.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00C0-F250-4917-AF1A-CDFD58538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3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6E6-A353-46FE-881E-197472187AEA}" type="datetimeFigureOut">
              <a:rPr lang="hu-HU" smtClean="0"/>
              <a:pPr/>
              <a:t>2016.05.17.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00C0-F250-4917-AF1A-CDFD58538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336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6E6-A353-46FE-881E-197472187AEA}" type="datetimeFigureOut">
              <a:rPr lang="hu-HU" smtClean="0"/>
              <a:pPr/>
              <a:t>2016.05.17.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00C0-F250-4917-AF1A-CDFD58538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20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6E6-A353-46FE-881E-197472187AEA}" type="datetimeFigureOut">
              <a:rPr lang="hu-HU" smtClean="0"/>
              <a:pPr/>
              <a:t>2016.05.17.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00C0-F250-4917-AF1A-CDFD58538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78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66E6-A353-46FE-881E-197472187AEA}" type="datetimeFigureOut">
              <a:rPr lang="hu-HU" smtClean="0"/>
              <a:pPr/>
              <a:t>2016.05.17.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00C0-F250-4917-AF1A-CDFD58538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6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66E6-A353-46FE-881E-197472187AEA}" type="datetimeFigureOut">
              <a:rPr lang="hu-HU" smtClean="0"/>
              <a:pPr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300C0-F250-4917-AF1A-CDFD58538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93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openxmlformats.org/officeDocument/2006/relationships/hyperlink" Target="http://5pr.kpk.gov.pl/home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0.png"/><Relationship Id="rId5" Type="http://schemas.openxmlformats.org/officeDocument/2006/relationships/hyperlink" Target="http://6pr.kpk.gov.pl/index.html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51543" y="4760686"/>
            <a:ext cx="8998858" cy="179977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u-HU" sz="4400" b="1" dirty="0" smtClean="0">
                <a:solidFill>
                  <a:srgbClr val="002060"/>
                </a:solidFill>
              </a:rPr>
              <a:t/>
            </a:r>
            <a:br>
              <a:rPr lang="hu-HU" sz="4400" b="1" dirty="0" smtClean="0">
                <a:solidFill>
                  <a:srgbClr val="002060"/>
                </a:solidFill>
              </a:rPr>
            </a:br>
            <a:r>
              <a:rPr lang="hu-HU" sz="2800" b="1" dirty="0" smtClean="0">
                <a:solidFill>
                  <a:srgbClr val="002060"/>
                </a:solidFill>
              </a:rPr>
              <a:t>Olga Zyrina,  IPPT-PAN,  Poland</a:t>
            </a:r>
            <a:endParaRPr lang="hu-HU" sz="44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H:\00_KPK_ADMINISTRATION\003_Promotion\LOGA\KPK\A1A-wersja-podstawowa-ENG_bez_t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9" y="4636167"/>
            <a:ext cx="2466975" cy="17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70" y="4933568"/>
            <a:ext cx="1106162" cy="1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1100" y="1915745"/>
            <a:ext cx="10058400" cy="209354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</a:t>
            </a:r>
            <a:r>
              <a:rPr lang="en-US" sz="3600" dirty="0" smtClean="0"/>
              <a:t>'RI-LINKS2UA' </a:t>
            </a:r>
            <a:r>
              <a:rPr lang="en-US" sz="3600" dirty="0"/>
              <a:t>project </a:t>
            </a:r>
            <a:r>
              <a:rPr lang="en-US" sz="3600" dirty="0" smtClean="0"/>
              <a:t>was </a:t>
            </a:r>
            <a:r>
              <a:rPr lang="en-US" sz="3600" b="1" dirty="0">
                <a:solidFill>
                  <a:srgbClr val="FF0000"/>
                </a:solidFill>
              </a:rPr>
              <a:t>launched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en-US" sz="3600" dirty="0" smtClean="0"/>
              <a:t>with </a:t>
            </a:r>
            <a:r>
              <a:rPr lang="en-US" sz="3600" dirty="0"/>
              <a:t>a kick-off meeting in </a:t>
            </a:r>
            <a:r>
              <a:rPr lang="en-US" sz="3600" dirty="0" smtClean="0"/>
              <a:t>Vienna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pl-PL" sz="3600" dirty="0" smtClean="0"/>
              <a:t>i</a:t>
            </a:r>
            <a:r>
              <a:rPr lang="en-US" sz="3600" dirty="0" smtClean="0"/>
              <a:t>n </a:t>
            </a:r>
            <a:r>
              <a:rPr lang="en-US" sz="3600" b="1" dirty="0" smtClean="0">
                <a:solidFill>
                  <a:srgbClr val="FF0000"/>
                </a:solidFill>
              </a:rPr>
              <a:t>February </a:t>
            </a:r>
            <a:r>
              <a:rPr lang="en-US" sz="3600" b="1" dirty="0">
                <a:solidFill>
                  <a:srgbClr val="FF0000"/>
                </a:solidFill>
              </a:rPr>
              <a:t>2016</a:t>
            </a:r>
            <a:r>
              <a:rPr lang="en-US" sz="3600" dirty="0" smtClean="0"/>
              <a:t>.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3" name="Kép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98107"/>
            <a:ext cx="7950199" cy="1908493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333500" y="3763118"/>
            <a:ext cx="10058400" cy="20095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RI-LINKS2UA is a </a:t>
            </a: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year project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funded under </a:t>
            </a:r>
            <a:r>
              <a:rPr kumimoji="0" lang="pl-PL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Horizon 2020</a:t>
            </a: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pl-P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February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2016 – January 2019</a:t>
            </a: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).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37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4900" y="1349130"/>
            <a:ext cx="10058400" cy="241397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overall </a:t>
            </a:r>
            <a:r>
              <a:rPr lang="en-US" sz="3600" b="1" dirty="0">
                <a:solidFill>
                  <a:srgbClr val="FF0000"/>
                </a:solidFill>
              </a:rPr>
              <a:t>aim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of the 'RI-LINKS2UA' project is to further </a:t>
            </a:r>
            <a:r>
              <a:rPr lang="en-US" sz="3600" b="1" i="1" u="sng" dirty="0"/>
              <a:t>support</a:t>
            </a:r>
            <a:r>
              <a:rPr lang="en-US" sz="3600" dirty="0"/>
              <a:t> and </a:t>
            </a:r>
            <a:r>
              <a:rPr lang="en-US" sz="3600" b="1" i="1" u="sng" dirty="0"/>
              <a:t>enhance</a:t>
            </a:r>
            <a:r>
              <a:rPr lang="en-US" sz="3600" dirty="0"/>
              <a:t> the integration of Ukraine to the European Research </a:t>
            </a:r>
            <a:r>
              <a:rPr lang="en-US" sz="3600" dirty="0" smtClean="0"/>
              <a:t>Area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en-US" sz="3600" dirty="0" smtClean="0"/>
              <a:t>and </a:t>
            </a:r>
            <a:endParaRPr lang="hu-HU" sz="3600" b="1" dirty="0">
              <a:solidFill>
                <a:srgbClr val="002060"/>
              </a:solidFill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128347" y="3001110"/>
            <a:ext cx="10058400" cy="222738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</a:t>
            </a:r>
            <a:r>
              <a:rPr kumimoji="0" lang="en-US" sz="3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increase the participation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Ukrainian stakeholders (universities, research institutions, business actors, SMEs, etc.) in successful Horizon 2020 projects.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01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188686"/>
            <a:ext cx="10058400" cy="94342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'RI-LINKS2UA' p</a:t>
            </a:r>
            <a:r>
              <a:rPr lang="hu-HU" b="1" dirty="0" smtClean="0">
                <a:solidFill>
                  <a:srgbClr val="002060"/>
                </a:solidFill>
              </a:rPr>
              <a:t>roject participants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25601" y="1308099"/>
            <a:ext cx="3784600" cy="437383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sz="1800" dirty="0" smtClean="0"/>
              <a:t>Centre for </a:t>
            </a:r>
            <a:r>
              <a:rPr lang="pl-PL" sz="1800" dirty="0" err="1" smtClean="0"/>
              <a:t>Social</a:t>
            </a:r>
            <a:r>
              <a:rPr lang="pl-PL" sz="1800" dirty="0" smtClean="0"/>
              <a:t> </a:t>
            </a:r>
            <a:r>
              <a:rPr lang="pl-PL" sz="1800" dirty="0" err="1" smtClean="0"/>
              <a:t>Innovations</a:t>
            </a:r>
            <a:r>
              <a:rPr lang="pl-PL" sz="1800" dirty="0" smtClean="0"/>
              <a:t> - </a:t>
            </a:r>
            <a:r>
              <a:rPr lang="en-US" sz="1800" dirty="0" smtClean="0"/>
              <a:t>Z</a:t>
            </a:r>
            <a:r>
              <a:rPr lang="pl-PL" sz="1800" dirty="0" smtClean="0"/>
              <a:t>SI,</a:t>
            </a:r>
            <a:r>
              <a:rPr lang="en-US" sz="1800" dirty="0" smtClean="0"/>
              <a:t> Austria</a:t>
            </a:r>
            <a:r>
              <a:rPr lang="pl-PL" sz="1800" dirty="0" smtClean="0"/>
              <a:t> - </a:t>
            </a:r>
            <a:r>
              <a:rPr lang="pl-PL" sz="1800" i="1" dirty="0" err="1" smtClean="0">
                <a:solidFill>
                  <a:srgbClr val="C00000"/>
                </a:solidFill>
              </a:rPr>
              <a:t>Coordinator</a:t>
            </a:r>
            <a:endParaRPr lang="pl-PL" sz="1800" i="1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/>
              <a:t>M</a:t>
            </a:r>
            <a:r>
              <a:rPr lang="pl-PL" sz="1800" dirty="0" smtClean="0"/>
              <a:t>ESU,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0070C0"/>
                </a:solidFill>
              </a:rPr>
              <a:t>Ukraine</a:t>
            </a:r>
            <a:endParaRPr lang="pl-PL" sz="1800" dirty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/>
              <a:t>CN</a:t>
            </a:r>
            <a:r>
              <a:rPr lang="pl-PL" sz="1800" dirty="0" smtClean="0"/>
              <a:t>RS, </a:t>
            </a:r>
            <a:r>
              <a:rPr lang="en-US" sz="1800" dirty="0" smtClean="0"/>
              <a:t>France</a:t>
            </a:r>
            <a:endParaRPr lang="pl-PL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/>
              <a:t>D</a:t>
            </a:r>
            <a:r>
              <a:rPr lang="pl-PL" sz="1800" dirty="0" smtClean="0"/>
              <a:t>LR,</a:t>
            </a:r>
            <a:r>
              <a:rPr lang="en-US" sz="1800" dirty="0" smtClean="0"/>
              <a:t> </a:t>
            </a:r>
            <a:r>
              <a:rPr lang="en-US" sz="1800" dirty="0"/>
              <a:t>Germany</a:t>
            </a:r>
            <a:endParaRPr lang="pl-PL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/>
              <a:t>N</a:t>
            </a:r>
            <a:r>
              <a:rPr lang="pl-PL" sz="1800" dirty="0" smtClean="0"/>
              <a:t>ASU,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0070C0"/>
                </a:solidFill>
              </a:rPr>
              <a:t>Ukraine</a:t>
            </a:r>
            <a:endParaRPr lang="pl-PL" sz="1800" dirty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sz="1800" dirty="0" smtClean="0"/>
              <a:t>IPPT-PAN, Poland</a:t>
            </a:r>
            <a:endParaRPr lang="pl-PL" sz="1800" dirty="0"/>
          </a:p>
          <a:p>
            <a:pPr marL="514350" lvl="0" indent="-514350">
              <a:buFont typeface="+mj-lt"/>
              <a:buAutoNum type="arabicPeriod"/>
            </a:pPr>
            <a:r>
              <a:rPr lang="pl-PL" sz="1800" dirty="0" err="1" smtClean="0"/>
              <a:t>ETAg</a:t>
            </a:r>
            <a:r>
              <a:rPr lang="pl-PL" sz="1800" dirty="0" smtClean="0"/>
              <a:t>, </a:t>
            </a:r>
            <a:r>
              <a:rPr lang="pl-PL" sz="1800" dirty="0"/>
              <a:t>Estonia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sz="1800" dirty="0" smtClean="0"/>
              <a:t>RCISD, </a:t>
            </a:r>
            <a:r>
              <a:rPr lang="pl-PL" sz="1800" dirty="0" err="1" smtClean="0"/>
              <a:t>Hungary</a:t>
            </a:r>
            <a:endParaRPr lang="pl-PL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/>
              <a:t>UKRTECHINFORM</a:t>
            </a:r>
            <a:r>
              <a:rPr lang="pl-PL" sz="1800" dirty="0" smtClean="0"/>
              <a:t>, </a:t>
            </a:r>
            <a:r>
              <a:rPr lang="en-US" sz="1800" dirty="0" smtClean="0">
                <a:solidFill>
                  <a:srgbClr val="0070C0"/>
                </a:solidFill>
              </a:rPr>
              <a:t>Ukraine</a:t>
            </a:r>
            <a:endParaRPr lang="pl-PL" sz="1800" dirty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/>
              <a:t>UEFISCDI</a:t>
            </a:r>
            <a:r>
              <a:rPr lang="pl-PL" sz="1800" dirty="0" smtClean="0"/>
              <a:t>, </a:t>
            </a:r>
            <a:r>
              <a:rPr lang="en-US" sz="1800" dirty="0" smtClean="0"/>
              <a:t>Romania</a:t>
            </a:r>
            <a:endParaRPr lang="pl-PL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/>
              <a:t>MET</a:t>
            </a:r>
            <a:r>
              <a:rPr lang="pl-PL" sz="1800" dirty="0" smtClean="0"/>
              <a:t>A, </a:t>
            </a:r>
            <a:r>
              <a:rPr lang="en-US" sz="1800" dirty="0" smtClean="0"/>
              <a:t>Italy</a:t>
            </a:r>
            <a:endParaRPr lang="pl-PL" sz="1800" dirty="0"/>
          </a:p>
          <a:p>
            <a:pPr marL="514350" indent="-514350">
              <a:buFont typeface="+mj-lt"/>
              <a:buAutoNum type="arabicPeriod"/>
            </a:pPr>
            <a:r>
              <a:rPr lang="pl-PL" sz="1800" dirty="0" smtClean="0"/>
              <a:t>CPI,</a:t>
            </a:r>
            <a:r>
              <a:rPr lang="en-US" sz="1800" dirty="0" smtClean="0"/>
              <a:t> Moldova</a:t>
            </a:r>
            <a:endParaRPr lang="hu-HU" sz="1800" dirty="0" smtClean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219200" y="812799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 smtClean="0">
                <a:solidFill>
                  <a:srgbClr val="002060"/>
                </a:solidFill>
              </a:rPr>
              <a:t>(from 10 countries)</a:t>
            </a:r>
            <a:endParaRPr lang="hu-HU" sz="2400" b="1" dirty="0">
              <a:solidFill>
                <a:srgbClr val="002060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5251917" y="1338853"/>
            <a:ext cx="5926080" cy="4487626"/>
            <a:chOff x="5251917" y="1315407"/>
            <a:chExt cx="5926080" cy="44876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917" y="1315407"/>
              <a:ext cx="5926080" cy="448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ole tekstowe 4"/>
            <p:cNvSpPr txBox="1"/>
            <p:nvPr/>
          </p:nvSpPr>
          <p:spPr>
            <a:xfrm>
              <a:off x="9515231" y="3298092"/>
              <a:ext cx="912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00B0F0"/>
                  </a:solidFill>
                </a:rPr>
                <a:t>Ukraine</a:t>
              </a:r>
              <a:endParaRPr lang="pl-PL" dirty="0">
                <a:solidFill>
                  <a:srgbClr val="00B0F0"/>
                </a:solidFill>
              </a:endParaRP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8988674" y="1778000"/>
              <a:ext cx="511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EST</a:t>
              </a:r>
              <a:endParaRPr lang="pl-PL" dirty="0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8356605" y="2890715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POL</a:t>
              </a:r>
              <a:endParaRPr lang="pl-PL" dirty="0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7328882" y="3019669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GER</a:t>
              </a:r>
              <a:endParaRPr lang="pl-PL" dirty="0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6376382" y="3584894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FRA</a:t>
              </a:r>
              <a:endParaRPr lang="pl-PL" dirty="0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7577605" y="4557909"/>
              <a:ext cx="469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ITA</a:t>
              </a:r>
              <a:endParaRPr lang="pl-PL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9367719" y="3688475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MOL</a:t>
              </a:r>
              <a:endParaRPr lang="pl-PL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8991769" y="3969525"/>
              <a:ext cx="656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ROM</a:t>
              </a:r>
              <a:endParaRPr lang="pl-PL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7734049" y="3665470"/>
              <a:ext cx="567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AUS</a:t>
              </a:r>
              <a:endParaRPr lang="pl-PL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8268849" y="3800368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HUN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0123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91886"/>
            <a:ext cx="10058400" cy="94342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'RI-LINKS2UA' work </a:t>
            </a:r>
            <a:r>
              <a:rPr lang="hu-HU" b="1" dirty="0" smtClean="0">
                <a:solidFill>
                  <a:srgbClr val="002060"/>
                </a:solidFill>
              </a:rPr>
              <a:t>packages (6)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44600" y="1393369"/>
            <a:ext cx="9702800" cy="43542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International </a:t>
            </a:r>
            <a:r>
              <a:rPr lang="en-US" dirty="0"/>
              <a:t>Knowledge exchange to support the integration of Ukraine into ERA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Widening</a:t>
            </a:r>
            <a:r>
              <a:rPr lang="en-US" dirty="0"/>
              <a:t>, promoting and encouraging Ukrainian participation in Horizon 2020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Governance </a:t>
            </a:r>
            <a:r>
              <a:rPr lang="en-US" dirty="0"/>
              <a:t>of Ukrainian participation in Horizon 2020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Innovation </a:t>
            </a:r>
            <a:r>
              <a:rPr lang="en-US" dirty="0"/>
              <a:t>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Dissemination</a:t>
            </a:r>
            <a:r>
              <a:rPr lang="en-US" dirty="0"/>
              <a:t>, Exploitation and Quality assurance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Projects </a:t>
            </a:r>
            <a:r>
              <a:rPr lang="en-US" dirty="0"/>
              <a:t>Management and Coordination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446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91886"/>
            <a:ext cx="10058400" cy="94342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'RI-LINKS2UA' </a:t>
            </a:r>
            <a:r>
              <a:rPr lang="hu-HU" b="1" dirty="0" smtClean="0">
                <a:solidFill>
                  <a:srgbClr val="002060"/>
                </a:solidFill>
              </a:rPr>
              <a:t>stakeholders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84400" y="1981200"/>
            <a:ext cx="8763000" cy="3766456"/>
          </a:xfrm>
        </p:spPr>
        <p:txBody>
          <a:bodyPr/>
          <a:lstStyle/>
          <a:p>
            <a:r>
              <a:rPr lang="en-US" dirty="0"/>
              <a:t>Policy Makers  (incl. funding agencies </a:t>
            </a:r>
            <a:r>
              <a:rPr lang="en-US" dirty="0" smtClean="0"/>
              <a:t>and </a:t>
            </a:r>
            <a:r>
              <a:rPr lang="en-US" dirty="0"/>
              <a:t>EC)</a:t>
            </a:r>
          </a:p>
          <a:p>
            <a:r>
              <a:rPr lang="en-US" dirty="0"/>
              <a:t>Researchers (research institutions, Higher Education Institutions)</a:t>
            </a:r>
          </a:p>
          <a:p>
            <a:r>
              <a:rPr lang="en-US" dirty="0"/>
              <a:t>SMEs, </a:t>
            </a:r>
            <a:r>
              <a:rPr lang="en-US" dirty="0" smtClean="0"/>
              <a:t>industry </a:t>
            </a:r>
            <a:r>
              <a:rPr lang="en-US" dirty="0"/>
              <a:t>clusters, social entrepreneurs</a:t>
            </a:r>
          </a:p>
          <a:p>
            <a:r>
              <a:rPr lang="en-US" dirty="0"/>
              <a:t>Civil Society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Interested wider public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263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91886"/>
            <a:ext cx="10058400" cy="94342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'RI-LINKS2UA' </a:t>
            </a:r>
            <a:r>
              <a:rPr lang="hu-HU" b="1" dirty="0" smtClean="0">
                <a:solidFill>
                  <a:srgbClr val="002060"/>
                </a:solidFill>
              </a:rPr>
              <a:t>main activities</a:t>
            </a:r>
            <a:endParaRPr lang="hu-HU" b="1" dirty="0">
              <a:solidFill>
                <a:srgbClr val="002060"/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1017451" y="1166026"/>
            <a:ext cx="2922025" cy="3042127"/>
            <a:chOff x="1017451" y="1166026"/>
            <a:chExt cx="2922025" cy="3042127"/>
          </a:xfrm>
        </p:grpSpPr>
        <p:sp>
          <p:nvSpPr>
            <p:cNvPr id="5" name="10-Point Star 2"/>
            <p:cNvSpPr/>
            <p:nvPr/>
          </p:nvSpPr>
          <p:spPr>
            <a:xfrm rot="1638505">
              <a:off x="1208209" y="2092441"/>
              <a:ext cx="2074154" cy="2115712"/>
            </a:xfrm>
            <a:custGeom>
              <a:avLst/>
              <a:gdLst/>
              <a:ahLst/>
              <a:cxnLst/>
              <a:rect l="l" t="t" r="r" b="b"/>
              <a:pathLst>
                <a:path w="2240712" h="2284862">
                  <a:moveTo>
                    <a:pt x="1120356" y="502351"/>
                  </a:moveTo>
                  <a:cubicBezTo>
                    <a:pt x="766850" y="502351"/>
                    <a:pt x="480276" y="788925"/>
                    <a:pt x="480276" y="1142431"/>
                  </a:cubicBezTo>
                  <a:cubicBezTo>
                    <a:pt x="480276" y="1495937"/>
                    <a:pt x="766850" y="1782511"/>
                    <a:pt x="1120356" y="1782511"/>
                  </a:cubicBezTo>
                  <a:cubicBezTo>
                    <a:pt x="1473862" y="1782511"/>
                    <a:pt x="1760436" y="1495937"/>
                    <a:pt x="1760436" y="1142431"/>
                  </a:cubicBezTo>
                  <a:cubicBezTo>
                    <a:pt x="1760436" y="788925"/>
                    <a:pt x="1473862" y="502351"/>
                    <a:pt x="1120356" y="502351"/>
                  </a:cubicBezTo>
                  <a:close/>
                  <a:moveTo>
                    <a:pt x="1120356" y="0"/>
                  </a:moveTo>
                  <a:lnTo>
                    <a:pt x="1235916" y="5835"/>
                  </a:lnTo>
                  <a:lnTo>
                    <a:pt x="1272936" y="262306"/>
                  </a:lnTo>
                  <a:cubicBezTo>
                    <a:pt x="1366250" y="277385"/>
                    <a:pt x="1454469" y="307832"/>
                    <a:pt x="1535137" y="350778"/>
                  </a:cubicBezTo>
                  <a:lnTo>
                    <a:pt x="1717618" y="169909"/>
                  </a:lnTo>
                  <a:cubicBezTo>
                    <a:pt x="1784880" y="209765"/>
                    <a:pt x="1846933" y="257376"/>
                    <a:pt x="1902771" y="311520"/>
                  </a:cubicBezTo>
                  <a:lnTo>
                    <a:pt x="1776181" y="536209"/>
                  </a:lnTo>
                  <a:cubicBezTo>
                    <a:pt x="1832789" y="595961"/>
                    <a:pt x="1880432" y="664114"/>
                    <a:pt x="1917285" y="738603"/>
                  </a:cubicBezTo>
                  <a:lnTo>
                    <a:pt x="2171750" y="695132"/>
                  </a:lnTo>
                  <a:cubicBezTo>
                    <a:pt x="2202288" y="766468"/>
                    <a:pt x="2225640" y="841587"/>
                    <a:pt x="2240712" y="919627"/>
                  </a:cubicBezTo>
                  <a:lnTo>
                    <a:pt x="2006230" y="1027513"/>
                  </a:lnTo>
                  <a:cubicBezTo>
                    <a:pt x="2011939" y="1065062"/>
                    <a:pt x="2014433" y="1103455"/>
                    <a:pt x="2014433" y="1142431"/>
                  </a:cubicBezTo>
                  <a:cubicBezTo>
                    <a:pt x="2014433" y="1181407"/>
                    <a:pt x="2011939" y="1219801"/>
                    <a:pt x="2006230" y="1257349"/>
                  </a:cubicBezTo>
                  <a:lnTo>
                    <a:pt x="2240712" y="1365235"/>
                  </a:lnTo>
                  <a:cubicBezTo>
                    <a:pt x="2225640" y="1443275"/>
                    <a:pt x="2202288" y="1518394"/>
                    <a:pt x="2171750" y="1589731"/>
                  </a:cubicBezTo>
                  <a:lnTo>
                    <a:pt x="1917285" y="1546259"/>
                  </a:lnTo>
                  <a:cubicBezTo>
                    <a:pt x="1880432" y="1620748"/>
                    <a:pt x="1832789" y="1688902"/>
                    <a:pt x="1776181" y="1748654"/>
                  </a:cubicBezTo>
                  <a:lnTo>
                    <a:pt x="1902771" y="1973343"/>
                  </a:lnTo>
                  <a:cubicBezTo>
                    <a:pt x="1846933" y="2027487"/>
                    <a:pt x="1784879" y="2075098"/>
                    <a:pt x="1717617" y="2114954"/>
                  </a:cubicBezTo>
                  <a:lnTo>
                    <a:pt x="1535137" y="1934085"/>
                  </a:lnTo>
                  <a:cubicBezTo>
                    <a:pt x="1454469" y="1977030"/>
                    <a:pt x="1366250" y="2007478"/>
                    <a:pt x="1272936" y="2022557"/>
                  </a:cubicBezTo>
                  <a:lnTo>
                    <a:pt x="1235916" y="2279027"/>
                  </a:lnTo>
                  <a:cubicBezTo>
                    <a:pt x="1197918" y="2282907"/>
                    <a:pt x="1159366" y="2284862"/>
                    <a:pt x="1120356" y="2284862"/>
                  </a:cubicBezTo>
                  <a:lnTo>
                    <a:pt x="1004797" y="2279027"/>
                  </a:lnTo>
                  <a:lnTo>
                    <a:pt x="967776" y="2022557"/>
                  </a:lnTo>
                  <a:cubicBezTo>
                    <a:pt x="874463" y="2007478"/>
                    <a:pt x="786243" y="1977030"/>
                    <a:pt x="705576" y="1934085"/>
                  </a:cubicBezTo>
                  <a:lnTo>
                    <a:pt x="523095" y="2114954"/>
                  </a:lnTo>
                  <a:cubicBezTo>
                    <a:pt x="455833" y="2075098"/>
                    <a:pt x="393780" y="2027487"/>
                    <a:pt x="337942" y="1973343"/>
                  </a:cubicBezTo>
                  <a:lnTo>
                    <a:pt x="464531" y="1748654"/>
                  </a:lnTo>
                  <a:cubicBezTo>
                    <a:pt x="407924" y="1688902"/>
                    <a:pt x="360280" y="1620748"/>
                    <a:pt x="323426" y="1546259"/>
                  </a:cubicBezTo>
                  <a:lnTo>
                    <a:pt x="68962" y="1589731"/>
                  </a:lnTo>
                  <a:cubicBezTo>
                    <a:pt x="38425" y="1518394"/>
                    <a:pt x="15072" y="1443275"/>
                    <a:pt x="0" y="1365235"/>
                  </a:cubicBezTo>
                  <a:lnTo>
                    <a:pt x="234482" y="1257349"/>
                  </a:lnTo>
                  <a:cubicBezTo>
                    <a:pt x="228773" y="1219801"/>
                    <a:pt x="226279" y="1181407"/>
                    <a:pt x="226279" y="1142431"/>
                  </a:cubicBezTo>
                  <a:cubicBezTo>
                    <a:pt x="226279" y="1103455"/>
                    <a:pt x="228773" y="1065062"/>
                    <a:pt x="234482" y="1027513"/>
                  </a:cubicBezTo>
                  <a:lnTo>
                    <a:pt x="0" y="919627"/>
                  </a:lnTo>
                  <a:cubicBezTo>
                    <a:pt x="15072" y="841587"/>
                    <a:pt x="38425" y="766468"/>
                    <a:pt x="68962" y="695132"/>
                  </a:cubicBezTo>
                  <a:lnTo>
                    <a:pt x="323426" y="738603"/>
                  </a:lnTo>
                  <a:cubicBezTo>
                    <a:pt x="360280" y="664114"/>
                    <a:pt x="407924" y="595961"/>
                    <a:pt x="464531" y="536209"/>
                  </a:cubicBezTo>
                  <a:lnTo>
                    <a:pt x="337941" y="311520"/>
                  </a:lnTo>
                  <a:cubicBezTo>
                    <a:pt x="393779" y="257376"/>
                    <a:pt x="455833" y="209765"/>
                    <a:pt x="523094" y="169908"/>
                  </a:cubicBezTo>
                  <a:lnTo>
                    <a:pt x="705576" y="350778"/>
                  </a:lnTo>
                  <a:cubicBezTo>
                    <a:pt x="786243" y="307832"/>
                    <a:pt x="874463" y="277385"/>
                    <a:pt x="967776" y="262306"/>
                  </a:cubicBezTo>
                  <a:lnTo>
                    <a:pt x="1004797" y="5835"/>
                  </a:lnTo>
                  <a:cubicBezTo>
                    <a:pt x="1042794" y="1955"/>
                    <a:pt x="1081347" y="0"/>
                    <a:pt x="1120356" y="0"/>
                  </a:cubicBezTo>
                  <a:close/>
                </a:path>
              </a:pathLst>
            </a:custGeom>
            <a:solidFill>
              <a:srgbClr val="F6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017451" y="1166026"/>
              <a:ext cx="2922025" cy="568521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91000">
                  <a:srgbClr val="F86969"/>
                </a:gs>
                <a:gs pos="0">
                  <a:srgbClr val="F63C3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de-AT" b="1" dirty="0" err="1" smtClean="0"/>
                <a:t>Policy</a:t>
              </a:r>
              <a:r>
                <a:rPr lang="de-AT" b="1" dirty="0" smtClean="0"/>
                <a:t> </a:t>
              </a:r>
              <a:r>
                <a:rPr lang="de-AT" b="1" dirty="0" err="1" smtClean="0"/>
                <a:t>Dialogue</a:t>
              </a:r>
              <a:r>
                <a:rPr lang="de-AT" b="1" dirty="0" smtClean="0"/>
                <a:t> Support</a:t>
              </a:r>
              <a:endParaRPr lang="en-GB" b="1" dirty="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7231142" y="2493946"/>
            <a:ext cx="2440234" cy="2875843"/>
            <a:chOff x="7231142" y="2493946"/>
            <a:chExt cx="2440234" cy="2875843"/>
          </a:xfrm>
        </p:grpSpPr>
        <p:sp>
          <p:nvSpPr>
            <p:cNvPr id="9" name="10-Point Star 2"/>
            <p:cNvSpPr/>
            <p:nvPr/>
          </p:nvSpPr>
          <p:spPr>
            <a:xfrm rot="1638505">
              <a:off x="7231142" y="2493946"/>
              <a:ext cx="1873697" cy="2000648"/>
            </a:xfrm>
            <a:custGeom>
              <a:avLst/>
              <a:gdLst/>
              <a:ahLst/>
              <a:cxnLst/>
              <a:rect l="l" t="t" r="r" b="b"/>
              <a:pathLst>
                <a:path w="2240712" h="2284862">
                  <a:moveTo>
                    <a:pt x="1120356" y="502351"/>
                  </a:moveTo>
                  <a:cubicBezTo>
                    <a:pt x="766850" y="502351"/>
                    <a:pt x="480276" y="788925"/>
                    <a:pt x="480276" y="1142431"/>
                  </a:cubicBezTo>
                  <a:cubicBezTo>
                    <a:pt x="480276" y="1495937"/>
                    <a:pt x="766850" y="1782511"/>
                    <a:pt x="1120356" y="1782511"/>
                  </a:cubicBezTo>
                  <a:cubicBezTo>
                    <a:pt x="1473862" y="1782511"/>
                    <a:pt x="1760436" y="1495937"/>
                    <a:pt x="1760436" y="1142431"/>
                  </a:cubicBezTo>
                  <a:cubicBezTo>
                    <a:pt x="1760436" y="788925"/>
                    <a:pt x="1473862" y="502351"/>
                    <a:pt x="1120356" y="502351"/>
                  </a:cubicBezTo>
                  <a:close/>
                  <a:moveTo>
                    <a:pt x="1120356" y="0"/>
                  </a:moveTo>
                  <a:lnTo>
                    <a:pt x="1235916" y="5835"/>
                  </a:lnTo>
                  <a:lnTo>
                    <a:pt x="1272936" y="262306"/>
                  </a:lnTo>
                  <a:cubicBezTo>
                    <a:pt x="1366250" y="277385"/>
                    <a:pt x="1454469" y="307832"/>
                    <a:pt x="1535137" y="350778"/>
                  </a:cubicBezTo>
                  <a:lnTo>
                    <a:pt x="1717618" y="169909"/>
                  </a:lnTo>
                  <a:cubicBezTo>
                    <a:pt x="1784880" y="209765"/>
                    <a:pt x="1846933" y="257376"/>
                    <a:pt x="1902771" y="311520"/>
                  </a:cubicBezTo>
                  <a:lnTo>
                    <a:pt x="1776181" y="536209"/>
                  </a:lnTo>
                  <a:cubicBezTo>
                    <a:pt x="1832789" y="595961"/>
                    <a:pt x="1880432" y="664114"/>
                    <a:pt x="1917285" y="738603"/>
                  </a:cubicBezTo>
                  <a:lnTo>
                    <a:pt x="2171750" y="695132"/>
                  </a:lnTo>
                  <a:cubicBezTo>
                    <a:pt x="2202288" y="766468"/>
                    <a:pt x="2225640" y="841587"/>
                    <a:pt x="2240712" y="919627"/>
                  </a:cubicBezTo>
                  <a:lnTo>
                    <a:pt x="2006230" y="1027513"/>
                  </a:lnTo>
                  <a:cubicBezTo>
                    <a:pt x="2011939" y="1065062"/>
                    <a:pt x="2014433" y="1103455"/>
                    <a:pt x="2014433" y="1142431"/>
                  </a:cubicBezTo>
                  <a:cubicBezTo>
                    <a:pt x="2014433" y="1181407"/>
                    <a:pt x="2011939" y="1219801"/>
                    <a:pt x="2006230" y="1257349"/>
                  </a:cubicBezTo>
                  <a:lnTo>
                    <a:pt x="2240712" y="1365235"/>
                  </a:lnTo>
                  <a:cubicBezTo>
                    <a:pt x="2225640" y="1443275"/>
                    <a:pt x="2202288" y="1518394"/>
                    <a:pt x="2171750" y="1589731"/>
                  </a:cubicBezTo>
                  <a:lnTo>
                    <a:pt x="1917285" y="1546259"/>
                  </a:lnTo>
                  <a:cubicBezTo>
                    <a:pt x="1880432" y="1620748"/>
                    <a:pt x="1832789" y="1688902"/>
                    <a:pt x="1776181" y="1748654"/>
                  </a:cubicBezTo>
                  <a:lnTo>
                    <a:pt x="1902771" y="1973343"/>
                  </a:lnTo>
                  <a:cubicBezTo>
                    <a:pt x="1846933" y="2027487"/>
                    <a:pt x="1784879" y="2075098"/>
                    <a:pt x="1717617" y="2114954"/>
                  </a:cubicBezTo>
                  <a:lnTo>
                    <a:pt x="1535137" y="1934085"/>
                  </a:lnTo>
                  <a:cubicBezTo>
                    <a:pt x="1454469" y="1977030"/>
                    <a:pt x="1366250" y="2007478"/>
                    <a:pt x="1272936" y="2022557"/>
                  </a:cubicBezTo>
                  <a:lnTo>
                    <a:pt x="1235916" y="2279027"/>
                  </a:lnTo>
                  <a:cubicBezTo>
                    <a:pt x="1197918" y="2282907"/>
                    <a:pt x="1159366" y="2284862"/>
                    <a:pt x="1120356" y="2284862"/>
                  </a:cubicBezTo>
                  <a:lnTo>
                    <a:pt x="1004797" y="2279027"/>
                  </a:lnTo>
                  <a:lnTo>
                    <a:pt x="967776" y="2022557"/>
                  </a:lnTo>
                  <a:cubicBezTo>
                    <a:pt x="874463" y="2007478"/>
                    <a:pt x="786243" y="1977030"/>
                    <a:pt x="705576" y="1934085"/>
                  </a:cubicBezTo>
                  <a:lnTo>
                    <a:pt x="523095" y="2114954"/>
                  </a:lnTo>
                  <a:cubicBezTo>
                    <a:pt x="455833" y="2075098"/>
                    <a:pt x="393780" y="2027487"/>
                    <a:pt x="337942" y="1973343"/>
                  </a:cubicBezTo>
                  <a:lnTo>
                    <a:pt x="464531" y="1748654"/>
                  </a:lnTo>
                  <a:cubicBezTo>
                    <a:pt x="407924" y="1688902"/>
                    <a:pt x="360280" y="1620748"/>
                    <a:pt x="323426" y="1546259"/>
                  </a:cubicBezTo>
                  <a:lnTo>
                    <a:pt x="68962" y="1589731"/>
                  </a:lnTo>
                  <a:cubicBezTo>
                    <a:pt x="38425" y="1518394"/>
                    <a:pt x="15072" y="1443275"/>
                    <a:pt x="0" y="1365235"/>
                  </a:cubicBezTo>
                  <a:lnTo>
                    <a:pt x="234482" y="1257349"/>
                  </a:lnTo>
                  <a:cubicBezTo>
                    <a:pt x="228773" y="1219801"/>
                    <a:pt x="226279" y="1181407"/>
                    <a:pt x="226279" y="1142431"/>
                  </a:cubicBezTo>
                  <a:cubicBezTo>
                    <a:pt x="226279" y="1103455"/>
                    <a:pt x="228773" y="1065062"/>
                    <a:pt x="234482" y="1027513"/>
                  </a:cubicBezTo>
                  <a:lnTo>
                    <a:pt x="0" y="919627"/>
                  </a:lnTo>
                  <a:cubicBezTo>
                    <a:pt x="15072" y="841587"/>
                    <a:pt x="38425" y="766468"/>
                    <a:pt x="68962" y="695132"/>
                  </a:cubicBezTo>
                  <a:lnTo>
                    <a:pt x="323426" y="738603"/>
                  </a:lnTo>
                  <a:cubicBezTo>
                    <a:pt x="360280" y="664114"/>
                    <a:pt x="407924" y="595961"/>
                    <a:pt x="464531" y="536209"/>
                  </a:cubicBezTo>
                  <a:lnTo>
                    <a:pt x="337941" y="311520"/>
                  </a:lnTo>
                  <a:cubicBezTo>
                    <a:pt x="393779" y="257376"/>
                    <a:pt x="455833" y="209765"/>
                    <a:pt x="523094" y="169908"/>
                  </a:cubicBezTo>
                  <a:lnTo>
                    <a:pt x="705576" y="350778"/>
                  </a:lnTo>
                  <a:cubicBezTo>
                    <a:pt x="786243" y="307832"/>
                    <a:pt x="874463" y="277385"/>
                    <a:pt x="967776" y="262306"/>
                  </a:cubicBezTo>
                  <a:lnTo>
                    <a:pt x="1004797" y="5835"/>
                  </a:lnTo>
                  <a:cubicBezTo>
                    <a:pt x="1042794" y="1955"/>
                    <a:pt x="1081347" y="0"/>
                    <a:pt x="112035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20"/>
            <p:cNvSpPr/>
            <p:nvPr/>
          </p:nvSpPr>
          <p:spPr>
            <a:xfrm>
              <a:off x="7677666" y="4703676"/>
              <a:ext cx="1993710" cy="666113"/>
            </a:xfrm>
            <a:prstGeom prst="rect">
              <a:avLst/>
            </a:prstGeom>
            <a:gradFill flip="none" rotWithShape="1">
              <a:gsLst>
                <a:gs pos="89000">
                  <a:srgbClr val="FFC000"/>
                </a:gs>
                <a:gs pos="100000">
                  <a:schemeClr val="bg1">
                    <a:alpha val="0"/>
                  </a:schemeClr>
                </a:gs>
                <a:gs pos="0">
                  <a:srgbClr val="FFC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Innovation Support</a:t>
              </a:r>
              <a:endParaRPr lang="en-US" b="1" dirty="0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1017452" y="2094071"/>
            <a:ext cx="4344418" cy="3519814"/>
            <a:chOff x="1017452" y="2094071"/>
            <a:chExt cx="4344418" cy="3519814"/>
          </a:xfrm>
        </p:grpSpPr>
        <p:sp>
          <p:nvSpPr>
            <p:cNvPr id="8" name="10-Point Star 2"/>
            <p:cNvSpPr/>
            <p:nvPr/>
          </p:nvSpPr>
          <p:spPr>
            <a:xfrm rot="1194446">
              <a:off x="3148456" y="2094071"/>
              <a:ext cx="2213414" cy="2112452"/>
            </a:xfrm>
            <a:custGeom>
              <a:avLst/>
              <a:gdLst/>
              <a:ahLst/>
              <a:cxnLst/>
              <a:rect l="l" t="t" r="r" b="b"/>
              <a:pathLst>
                <a:path w="2240712" h="2284862">
                  <a:moveTo>
                    <a:pt x="1120356" y="502351"/>
                  </a:moveTo>
                  <a:cubicBezTo>
                    <a:pt x="766850" y="502351"/>
                    <a:pt x="480276" y="788925"/>
                    <a:pt x="480276" y="1142431"/>
                  </a:cubicBezTo>
                  <a:cubicBezTo>
                    <a:pt x="480276" y="1495937"/>
                    <a:pt x="766850" y="1782511"/>
                    <a:pt x="1120356" y="1782511"/>
                  </a:cubicBezTo>
                  <a:cubicBezTo>
                    <a:pt x="1473862" y="1782511"/>
                    <a:pt x="1760436" y="1495937"/>
                    <a:pt x="1760436" y="1142431"/>
                  </a:cubicBezTo>
                  <a:cubicBezTo>
                    <a:pt x="1760436" y="788925"/>
                    <a:pt x="1473862" y="502351"/>
                    <a:pt x="1120356" y="502351"/>
                  </a:cubicBezTo>
                  <a:close/>
                  <a:moveTo>
                    <a:pt x="1120356" y="0"/>
                  </a:moveTo>
                  <a:lnTo>
                    <a:pt x="1235916" y="5835"/>
                  </a:lnTo>
                  <a:lnTo>
                    <a:pt x="1272936" y="262306"/>
                  </a:lnTo>
                  <a:cubicBezTo>
                    <a:pt x="1366250" y="277385"/>
                    <a:pt x="1454469" y="307832"/>
                    <a:pt x="1535137" y="350778"/>
                  </a:cubicBezTo>
                  <a:lnTo>
                    <a:pt x="1717618" y="169909"/>
                  </a:lnTo>
                  <a:cubicBezTo>
                    <a:pt x="1784880" y="209765"/>
                    <a:pt x="1846933" y="257376"/>
                    <a:pt x="1902771" y="311520"/>
                  </a:cubicBezTo>
                  <a:lnTo>
                    <a:pt x="1776181" y="536209"/>
                  </a:lnTo>
                  <a:cubicBezTo>
                    <a:pt x="1832789" y="595961"/>
                    <a:pt x="1880432" y="664114"/>
                    <a:pt x="1917285" y="738603"/>
                  </a:cubicBezTo>
                  <a:lnTo>
                    <a:pt x="2171750" y="695132"/>
                  </a:lnTo>
                  <a:cubicBezTo>
                    <a:pt x="2202288" y="766468"/>
                    <a:pt x="2225640" y="841587"/>
                    <a:pt x="2240712" y="919627"/>
                  </a:cubicBezTo>
                  <a:lnTo>
                    <a:pt x="2006230" y="1027513"/>
                  </a:lnTo>
                  <a:cubicBezTo>
                    <a:pt x="2011939" y="1065062"/>
                    <a:pt x="2014433" y="1103455"/>
                    <a:pt x="2014433" y="1142431"/>
                  </a:cubicBezTo>
                  <a:cubicBezTo>
                    <a:pt x="2014433" y="1181407"/>
                    <a:pt x="2011939" y="1219801"/>
                    <a:pt x="2006230" y="1257349"/>
                  </a:cubicBezTo>
                  <a:lnTo>
                    <a:pt x="2240712" y="1365235"/>
                  </a:lnTo>
                  <a:cubicBezTo>
                    <a:pt x="2225640" y="1443275"/>
                    <a:pt x="2202288" y="1518394"/>
                    <a:pt x="2171750" y="1589731"/>
                  </a:cubicBezTo>
                  <a:lnTo>
                    <a:pt x="1917285" y="1546259"/>
                  </a:lnTo>
                  <a:cubicBezTo>
                    <a:pt x="1880432" y="1620748"/>
                    <a:pt x="1832789" y="1688902"/>
                    <a:pt x="1776181" y="1748654"/>
                  </a:cubicBezTo>
                  <a:lnTo>
                    <a:pt x="1902771" y="1973343"/>
                  </a:lnTo>
                  <a:cubicBezTo>
                    <a:pt x="1846933" y="2027487"/>
                    <a:pt x="1784879" y="2075098"/>
                    <a:pt x="1717617" y="2114954"/>
                  </a:cubicBezTo>
                  <a:lnTo>
                    <a:pt x="1535137" y="1934085"/>
                  </a:lnTo>
                  <a:cubicBezTo>
                    <a:pt x="1454469" y="1977030"/>
                    <a:pt x="1366250" y="2007478"/>
                    <a:pt x="1272936" y="2022557"/>
                  </a:cubicBezTo>
                  <a:lnTo>
                    <a:pt x="1235916" y="2279027"/>
                  </a:lnTo>
                  <a:cubicBezTo>
                    <a:pt x="1197918" y="2282907"/>
                    <a:pt x="1159366" y="2284862"/>
                    <a:pt x="1120356" y="2284862"/>
                  </a:cubicBezTo>
                  <a:lnTo>
                    <a:pt x="1004797" y="2279027"/>
                  </a:lnTo>
                  <a:lnTo>
                    <a:pt x="967776" y="2022557"/>
                  </a:lnTo>
                  <a:cubicBezTo>
                    <a:pt x="874463" y="2007478"/>
                    <a:pt x="786243" y="1977030"/>
                    <a:pt x="705576" y="1934085"/>
                  </a:cubicBezTo>
                  <a:lnTo>
                    <a:pt x="523095" y="2114954"/>
                  </a:lnTo>
                  <a:cubicBezTo>
                    <a:pt x="455833" y="2075098"/>
                    <a:pt x="393780" y="2027487"/>
                    <a:pt x="337942" y="1973343"/>
                  </a:cubicBezTo>
                  <a:lnTo>
                    <a:pt x="464531" y="1748654"/>
                  </a:lnTo>
                  <a:cubicBezTo>
                    <a:pt x="407924" y="1688902"/>
                    <a:pt x="360280" y="1620748"/>
                    <a:pt x="323426" y="1546259"/>
                  </a:cubicBezTo>
                  <a:lnTo>
                    <a:pt x="68962" y="1589731"/>
                  </a:lnTo>
                  <a:cubicBezTo>
                    <a:pt x="38425" y="1518394"/>
                    <a:pt x="15072" y="1443275"/>
                    <a:pt x="0" y="1365235"/>
                  </a:cubicBezTo>
                  <a:lnTo>
                    <a:pt x="234482" y="1257349"/>
                  </a:lnTo>
                  <a:cubicBezTo>
                    <a:pt x="228773" y="1219801"/>
                    <a:pt x="226279" y="1181407"/>
                    <a:pt x="226279" y="1142431"/>
                  </a:cubicBezTo>
                  <a:cubicBezTo>
                    <a:pt x="226279" y="1103455"/>
                    <a:pt x="228773" y="1065062"/>
                    <a:pt x="234482" y="1027513"/>
                  </a:cubicBezTo>
                  <a:lnTo>
                    <a:pt x="0" y="919627"/>
                  </a:lnTo>
                  <a:cubicBezTo>
                    <a:pt x="15072" y="841587"/>
                    <a:pt x="38425" y="766468"/>
                    <a:pt x="68962" y="695132"/>
                  </a:cubicBezTo>
                  <a:lnTo>
                    <a:pt x="323426" y="738603"/>
                  </a:lnTo>
                  <a:cubicBezTo>
                    <a:pt x="360280" y="664114"/>
                    <a:pt x="407924" y="595961"/>
                    <a:pt x="464531" y="536209"/>
                  </a:cubicBezTo>
                  <a:lnTo>
                    <a:pt x="337941" y="311520"/>
                  </a:lnTo>
                  <a:cubicBezTo>
                    <a:pt x="393779" y="257376"/>
                    <a:pt x="455833" y="209765"/>
                    <a:pt x="523094" y="169908"/>
                  </a:cubicBezTo>
                  <a:lnTo>
                    <a:pt x="705576" y="350778"/>
                  </a:lnTo>
                  <a:cubicBezTo>
                    <a:pt x="786243" y="307832"/>
                    <a:pt x="874463" y="277385"/>
                    <a:pt x="967776" y="262306"/>
                  </a:cubicBezTo>
                  <a:lnTo>
                    <a:pt x="1004797" y="5835"/>
                  </a:lnTo>
                  <a:cubicBezTo>
                    <a:pt x="1042794" y="1955"/>
                    <a:pt x="1081347" y="0"/>
                    <a:pt x="1120356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21"/>
            <p:cNvSpPr/>
            <p:nvPr/>
          </p:nvSpPr>
          <p:spPr>
            <a:xfrm>
              <a:off x="1017452" y="4459582"/>
              <a:ext cx="3565100" cy="1154303"/>
            </a:xfrm>
            <a:prstGeom prst="rect">
              <a:avLst/>
            </a:prstGeom>
            <a:gradFill flip="none" rotWithShape="1">
              <a:gsLst>
                <a:gs pos="97000">
                  <a:srgbClr val="7030A0"/>
                </a:gs>
                <a:gs pos="100000">
                  <a:schemeClr val="bg1">
                    <a:alpha val="0"/>
                  </a:schemeClr>
                </a:gs>
                <a:gs pos="0">
                  <a:srgbClr val="7030A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de-AT" b="1" dirty="0" err="1"/>
                <a:t>Widening</a:t>
              </a:r>
              <a:r>
                <a:rPr lang="de-AT" b="1" dirty="0"/>
                <a:t> &amp; </a:t>
              </a:r>
              <a:r>
                <a:rPr lang="de-AT" b="1" dirty="0" err="1"/>
                <a:t>Promoting</a:t>
              </a:r>
              <a:r>
                <a:rPr lang="de-AT" b="1" dirty="0"/>
                <a:t> </a:t>
              </a:r>
              <a:r>
                <a:rPr lang="de-AT" b="1" dirty="0" err="1"/>
                <a:t>Ukrainian</a:t>
              </a:r>
              <a:r>
                <a:rPr lang="de-AT" b="1" dirty="0"/>
                <a:t> </a:t>
              </a:r>
              <a:r>
                <a:rPr lang="de-AT" b="1" dirty="0" err="1"/>
                <a:t>participation</a:t>
              </a:r>
              <a:r>
                <a:rPr lang="de-AT" b="1" dirty="0"/>
                <a:t> in H2020</a:t>
              </a:r>
              <a:endParaRPr lang="en-GB" b="1" dirty="0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5109577" y="1784601"/>
            <a:ext cx="4055743" cy="3329119"/>
            <a:chOff x="5109577" y="1784601"/>
            <a:chExt cx="4055743" cy="3329119"/>
          </a:xfrm>
        </p:grpSpPr>
        <p:sp>
          <p:nvSpPr>
            <p:cNvPr id="7" name="10-Point Star 2"/>
            <p:cNvSpPr/>
            <p:nvPr/>
          </p:nvSpPr>
          <p:spPr>
            <a:xfrm rot="2216332">
              <a:off x="5109577" y="2740649"/>
              <a:ext cx="2266972" cy="2373071"/>
            </a:xfrm>
            <a:custGeom>
              <a:avLst/>
              <a:gdLst/>
              <a:ahLst/>
              <a:cxnLst/>
              <a:rect l="l" t="t" r="r" b="b"/>
              <a:pathLst>
                <a:path w="2240712" h="2284862">
                  <a:moveTo>
                    <a:pt x="1120356" y="502351"/>
                  </a:moveTo>
                  <a:cubicBezTo>
                    <a:pt x="766850" y="502351"/>
                    <a:pt x="480276" y="788925"/>
                    <a:pt x="480276" y="1142431"/>
                  </a:cubicBezTo>
                  <a:cubicBezTo>
                    <a:pt x="480276" y="1495937"/>
                    <a:pt x="766850" y="1782511"/>
                    <a:pt x="1120356" y="1782511"/>
                  </a:cubicBezTo>
                  <a:cubicBezTo>
                    <a:pt x="1473862" y="1782511"/>
                    <a:pt x="1760436" y="1495937"/>
                    <a:pt x="1760436" y="1142431"/>
                  </a:cubicBezTo>
                  <a:cubicBezTo>
                    <a:pt x="1760436" y="788925"/>
                    <a:pt x="1473862" y="502351"/>
                    <a:pt x="1120356" y="502351"/>
                  </a:cubicBezTo>
                  <a:close/>
                  <a:moveTo>
                    <a:pt x="1120356" y="0"/>
                  </a:moveTo>
                  <a:lnTo>
                    <a:pt x="1235916" y="5835"/>
                  </a:lnTo>
                  <a:lnTo>
                    <a:pt x="1272936" y="262306"/>
                  </a:lnTo>
                  <a:cubicBezTo>
                    <a:pt x="1366250" y="277385"/>
                    <a:pt x="1454469" y="307832"/>
                    <a:pt x="1535137" y="350778"/>
                  </a:cubicBezTo>
                  <a:lnTo>
                    <a:pt x="1717618" y="169909"/>
                  </a:lnTo>
                  <a:cubicBezTo>
                    <a:pt x="1784880" y="209765"/>
                    <a:pt x="1846933" y="257376"/>
                    <a:pt x="1902771" y="311520"/>
                  </a:cubicBezTo>
                  <a:lnTo>
                    <a:pt x="1776181" y="536209"/>
                  </a:lnTo>
                  <a:cubicBezTo>
                    <a:pt x="1832789" y="595961"/>
                    <a:pt x="1880432" y="664114"/>
                    <a:pt x="1917285" y="738603"/>
                  </a:cubicBezTo>
                  <a:lnTo>
                    <a:pt x="2171750" y="695132"/>
                  </a:lnTo>
                  <a:cubicBezTo>
                    <a:pt x="2202288" y="766468"/>
                    <a:pt x="2225640" y="841587"/>
                    <a:pt x="2240712" y="919627"/>
                  </a:cubicBezTo>
                  <a:lnTo>
                    <a:pt x="2006230" y="1027513"/>
                  </a:lnTo>
                  <a:cubicBezTo>
                    <a:pt x="2011939" y="1065062"/>
                    <a:pt x="2014433" y="1103455"/>
                    <a:pt x="2014433" y="1142431"/>
                  </a:cubicBezTo>
                  <a:cubicBezTo>
                    <a:pt x="2014433" y="1181407"/>
                    <a:pt x="2011939" y="1219801"/>
                    <a:pt x="2006230" y="1257349"/>
                  </a:cubicBezTo>
                  <a:lnTo>
                    <a:pt x="2240712" y="1365235"/>
                  </a:lnTo>
                  <a:cubicBezTo>
                    <a:pt x="2225640" y="1443275"/>
                    <a:pt x="2202288" y="1518394"/>
                    <a:pt x="2171750" y="1589731"/>
                  </a:cubicBezTo>
                  <a:lnTo>
                    <a:pt x="1917285" y="1546259"/>
                  </a:lnTo>
                  <a:cubicBezTo>
                    <a:pt x="1880432" y="1620748"/>
                    <a:pt x="1832789" y="1688902"/>
                    <a:pt x="1776181" y="1748654"/>
                  </a:cubicBezTo>
                  <a:lnTo>
                    <a:pt x="1902771" y="1973343"/>
                  </a:lnTo>
                  <a:cubicBezTo>
                    <a:pt x="1846933" y="2027487"/>
                    <a:pt x="1784879" y="2075098"/>
                    <a:pt x="1717617" y="2114954"/>
                  </a:cubicBezTo>
                  <a:lnTo>
                    <a:pt x="1535137" y="1934085"/>
                  </a:lnTo>
                  <a:cubicBezTo>
                    <a:pt x="1454469" y="1977030"/>
                    <a:pt x="1366250" y="2007478"/>
                    <a:pt x="1272936" y="2022557"/>
                  </a:cubicBezTo>
                  <a:lnTo>
                    <a:pt x="1235916" y="2279027"/>
                  </a:lnTo>
                  <a:cubicBezTo>
                    <a:pt x="1197918" y="2282907"/>
                    <a:pt x="1159366" y="2284862"/>
                    <a:pt x="1120356" y="2284862"/>
                  </a:cubicBezTo>
                  <a:lnTo>
                    <a:pt x="1004797" y="2279027"/>
                  </a:lnTo>
                  <a:lnTo>
                    <a:pt x="967776" y="2022557"/>
                  </a:lnTo>
                  <a:cubicBezTo>
                    <a:pt x="874463" y="2007478"/>
                    <a:pt x="786243" y="1977030"/>
                    <a:pt x="705576" y="1934085"/>
                  </a:cubicBezTo>
                  <a:lnTo>
                    <a:pt x="523095" y="2114954"/>
                  </a:lnTo>
                  <a:cubicBezTo>
                    <a:pt x="455833" y="2075098"/>
                    <a:pt x="393780" y="2027487"/>
                    <a:pt x="337942" y="1973343"/>
                  </a:cubicBezTo>
                  <a:lnTo>
                    <a:pt x="464531" y="1748654"/>
                  </a:lnTo>
                  <a:cubicBezTo>
                    <a:pt x="407924" y="1688902"/>
                    <a:pt x="360280" y="1620748"/>
                    <a:pt x="323426" y="1546259"/>
                  </a:cubicBezTo>
                  <a:lnTo>
                    <a:pt x="68962" y="1589731"/>
                  </a:lnTo>
                  <a:cubicBezTo>
                    <a:pt x="38425" y="1518394"/>
                    <a:pt x="15072" y="1443275"/>
                    <a:pt x="0" y="1365235"/>
                  </a:cubicBezTo>
                  <a:lnTo>
                    <a:pt x="234482" y="1257349"/>
                  </a:lnTo>
                  <a:cubicBezTo>
                    <a:pt x="228773" y="1219801"/>
                    <a:pt x="226279" y="1181407"/>
                    <a:pt x="226279" y="1142431"/>
                  </a:cubicBezTo>
                  <a:cubicBezTo>
                    <a:pt x="226279" y="1103455"/>
                    <a:pt x="228773" y="1065062"/>
                    <a:pt x="234482" y="1027513"/>
                  </a:cubicBezTo>
                  <a:lnTo>
                    <a:pt x="0" y="919627"/>
                  </a:lnTo>
                  <a:cubicBezTo>
                    <a:pt x="15072" y="841587"/>
                    <a:pt x="38425" y="766468"/>
                    <a:pt x="68962" y="695132"/>
                  </a:cubicBezTo>
                  <a:lnTo>
                    <a:pt x="323426" y="738603"/>
                  </a:lnTo>
                  <a:cubicBezTo>
                    <a:pt x="360280" y="664114"/>
                    <a:pt x="407924" y="595961"/>
                    <a:pt x="464531" y="536209"/>
                  </a:cubicBezTo>
                  <a:lnTo>
                    <a:pt x="337941" y="311520"/>
                  </a:lnTo>
                  <a:cubicBezTo>
                    <a:pt x="393779" y="257376"/>
                    <a:pt x="455833" y="209765"/>
                    <a:pt x="523094" y="169908"/>
                  </a:cubicBezTo>
                  <a:lnTo>
                    <a:pt x="705576" y="350778"/>
                  </a:lnTo>
                  <a:cubicBezTo>
                    <a:pt x="786243" y="307832"/>
                    <a:pt x="874463" y="277385"/>
                    <a:pt x="967776" y="262306"/>
                  </a:cubicBezTo>
                  <a:lnTo>
                    <a:pt x="1004797" y="5835"/>
                  </a:lnTo>
                  <a:cubicBezTo>
                    <a:pt x="1042794" y="1955"/>
                    <a:pt x="1081347" y="0"/>
                    <a:pt x="112035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reflection blurRad="6350" stA="52000" endA="300" endPos="2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22"/>
            <p:cNvSpPr/>
            <p:nvPr/>
          </p:nvSpPr>
          <p:spPr>
            <a:xfrm>
              <a:off x="5531282" y="1784601"/>
              <a:ext cx="3634038" cy="691157"/>
            </a:xfrm>
            <a:prstGeom prst="rect">
              <a:avLst/>
            </a:prstGeom>
            <a:gradFill>
              <a:gsLst>
                <a:gs pos="69000">
                  <a:srgbClr val="00B0F0"/>
                </a:gs>
                <a:gs pos="100000">
                  <a:schemeClr val="bg1">
                    <a:alpha val="0"/>
                  </a:schemeClr>
                </a:gs>
                <a:gs pos="0">
                  <a:srgbClr val="00B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Governance </a:t>
              </a:r>
              <a:r>
                <a:rPr lang="en-US" b="1" dirty="0" smtClean="0"/>
                <a:t>of Ukrainian participation in Horizon 2020</a:t>
              </a:r>
              <a:endParaRPr lang="en-US" b="1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9152454" y="2631775"/>
            <a:ext cx="2682494" cy="3009400"/>
            <a:chOff x="9152454" y="2631775"/>
            <a:chExt cx="2682494" cy="3009400"/>
          </a:xfrm>
        </p:grpSpPr>
        <p:sp>
          <p:nvSpPr>
            <p:cNvPr id="13" name="10-Point Star 2"/>
            <p:cNvSpPr/>
            <p:nvPr/>
          </p:nvSpPr>
          <p:spPr>
            <a:xfrm rot="2155737">
              <a:off x="9152454" y="2631775"/>
              <a:ext cx="2029029" cy="2073776"/>
            </a:xfrm>
            <a:custGeom>
              <a:avLst/>
              <a:gdLst/>
              <a:ahLst/>
              <a:cxnLst/>
              <a:rect l="l" t="t" r="r" b="b"/>
              <a:pathLst>
                <a:path w="2240712" h="2284862">
                  <a:moveTo>
                    <a:pt x="1120356" y="502351"/>
                  </a:moveTo>
                  <a:cubicBezTo>
                    <a:pt x="766850" y="502351"/>
                    <a:pt x="480276" y="788925"/>
                    <a:pt x="480276" y="1142431"/>
                  </a:cubicBezTo>
                  <a:cubicBezTo>
                    <a:pt x="480276" y="1495937"/>
                    <a:pt x="766850" y="1782511"/>
                    <a:pt x="1120356" y="1782511"/>
                  </a:cubicBezTo>
                  <a:cubicBezTo>
                    <a:pt x="1473862" y="1782511"/>
                    <a:pt x="1760436" y="1495937"/>
                    <a:pt x="1760436" y="1142431"/>
                  </a:cubicBezTo>
                  <a:cubicBezTo>
                    <a:pt x="1760436" y="788925"/>
                    <a:pt x="1473862" y="502351"/>
                    <a:pt x="1120356" y="502351"/>
                  </a:cubicBezTo>
                  <a:close/>
                  <a:moveTo>
                    <a:pt x="1120356" y="0"/>
                  </a:moveTo>
                  <a:lnTo>
                    <a:pt x="1235916" y="5835"/>
                  </a:lnTo>
                  <a:lnTo>
                    <a:pt x="1272936" y="262306"/>
                  </a:lnTo>
                  <a:cubicBezTo>
                    <a:pt x="1366250" y="277385"/>
                    <a:pt x="1454469" y="307832"/>
                    <a:pt x="1535137" y="350778"/>
                  </a:cubicBezTo>
                  <a:lnTo>
                    <a:pt x="1717618" y="169909"/>
                  </a:lnTo>
                  <a:cubicBezTo>
                    <a:pt x="1784880" y="209765"/>
                    <a:pt x="1846933" y="257376"/>
                    <a:pt x="1902771" y="311520"/>
                  </a:cubicBezTo>
                  <a:lnTo>
                    <a:pt x="1776181" y="536209"/>
                  </a:lnTo>
                  <a:cubicBezTo>
                    <a:pt x="1832789" y="595961"/>
                    <a:pt x="1880432" y="664114"/>
                    <a:pt x="1917285" y="738603"/>
                  </a:cubicBezTo>
                  <a:lnTo>
                    <a:pt x="2171750" y="695132"/>
                  </a:lnTo>
                  <a:cubicBezTo>
                    <a:pt x="2202288" y="766468"/>
                    <a:pt x="2225640" y="841587"/>
                    <a:pt x="2240712" y="919627"/>
                  </a:cubicBezTo>
                  <a:lnTo>
                    <a:pt x="2006230" y="1027513"/>
                  </a:lnTo>
                  <a:cubicBezTo>
                    <a:pt x="2011939" y="1065062"/>
                    <a:pt x="2014433" y="1103455"/>
                    <a:pt x="2014433" y="1142431"/>
                  </a:cubicBezTo>
                  <a:cubicBezTo>
                    <a:pt x="2014433" y="1181407"/>
                    <a:pt x="2011939" y="1219801"/>
                    <a:pt x="2006230" y="1257349"/>
                  </a:cubicBezTo>
                  <a:lnTo>
                    <a:pt x="2240712" y="1365235"/>
                  </a:lnTo>
                  <a:cubicBezTo>
                    <a:pt x="2225640" y="1443275"/>
                    <a:pt x="2202288" y="1518394"/>
                    <a:pt x="2171750" y="1589731"/>
                  </a:cubicBezTo>
                  <a:lnTo>
                    <a:pt x="1917285" y="1546259"/>
                  </a:lnTo>
                  <a:cubicBezTo>
                    <a:pt x="1880432" y="1620748"/>
                    <a:pt x="1832789" y="1688902"/>
                    <a:pt x="1776181" y="1748654"/>
                  </a:cubicBezTo>
                  <a:lnTo>
                    <a:pt x="1902771" y="1973343"/>
                  </a:lnTo>
                  <a:cubicBezTo>
                    <a:pt x="1846933" y="2027487"/>
                    <a:pt x="1784879" y="2075098"/>
                    <a:pt x="1717617" y="2114954"/>
                  </a:cubicBezTo>
                  <a:lnTo>
                    <a:pt x="1535137" y="1934085"/>
                  </a:lnTo>
                  <a:cubicBezTo>
                    <a:pt x="1454469" y="1977030"/>
                    <a:pt x="1366250" y="2007478"/>
                    <a:pt x="1272936" y="2022557"/>
                  </a:cubicBezTo>
                  <a:lnTo>
                    <a:pt x="1235916" y="2279027"/>
                  </a:lnTo>
                  <a:cubicBezTo>
                    <a:pt x="1197918" y="2282907"/>
                    <a:pt x="1159366" y="2284862"/>
                    <a:pt x="1120356" y="2284862"/>
                  </a:cubicBezTo>
                  <a:lnTo>
                    <a:pt x="1004797" y="2279027"/>
                  </a:lnTo>
                  <a:lnTo>
                    <a:pt x="967776" y="2022557"/>
                  </a:lnTo>
                  <a:cubicBezTo>
                    <a:pt x="874463" y="2007478"/>
                    <a:pt x="786243" y="1977030"/>
                    <a:pt x="705576" y="1934085"/>
                  </a:cubicBezTo>
                  <a:lnTo>
                    <a:pt x="523095" y="2114954"/>
                  </a:lnTo>
                  <a:cubicBezTo>
                    <a:pt x="455833" y="2075098"/>
                    <a:pt x="393780" y="2027487"/>
                    <a:pt x="337942" y="1973343"/>
                  </a:cubicBezTo>
                  <a:lnTo>
                    <a:pt x="464531" y="1748654"/>
                  </a:lnTo>
                  <a:cubicBezTo>
                    <a:pt x="407924" y="1688902"/>
                    <a:pt x="360280" y="1620748"/>
                    <a:pt x="323426" y="1546259"/>
                  </a:cubicBezTo>
                  <a:lnTo>
                    <a:pt x="68962" y="1589731"/>
                  </a:lnTo>
                  <a:cubicBezTo>
                    <a:pt x="38425" y="1518394"/>
                    <a:pt x="15072" y="1443275"/>
                    <a:pt x="0" y="1365235"/>
                  </a:cubicBezTo>
                  <a:lnTo>
                    <a:pt x="234482" y="1257349"/>
                  </a:lnTo>
                  <a:cubicBezTo>
                    <a:pt x="228773" y="1219801"/>
                    <a:pt x="226279" y="1181407"/>
                    <a:pt x="226279" y="1142431"/>
                  </a:cubicBezTo>
                  <a:cubicBezTo>
                    <a:pt x="226279" y="1103455"/>
                    <a:pt x="228773" y="1065062"/>
                    <a:pt x="234482" y="1027513"/>
                  </a:cubicBezTo>
                  <a:lnTo>
                    <a:pt x="0" y="919627"/>
                  </a:lnTo>
                  <a:cubicBezTo>
                    <a:pt x="15072" y="841587"/>
                    <a:pt x="38425" y="766468"/>
                    <a:pt x="68962" y="695132"/>
                  </a:cubicBezTo>
                  <a:lnTo>
                    <a:pt x="323426" y="738603"/>
                  </a:lnTo>
                  <a:cubicBezTo>
                    <a:pt x="360280" y="664114"/>
                    <a:pt x="407924" y="595961"/>
                    <a:pt x="464531" y="536209"/>
                  </a:cubicBezTo>
                  <a:lnTo>
                    <a:pt x="337941" y="311520"/>
                  </a:lnTo>
                  <a:cubicBezTo>
                    <a:pt x="393779" y="257376"/>
                    <a:pt x="455833" y="209765"/>
                    <a:pt x="523094" y="169908"/>
                  </a:cubicBezTo>
                  <a:lnTo>
                    <a:pt x="705576" y="350778"/>
                  </a:lnTo>
                  <a:cubicBezTo>
                    <a:pt x="786243" y="307832"/>
                    <a:pt x="874463" y="277385"/>
                    <a:pt x="967776" y="262306"/>
                  </a:cubicBezTo>
                  <a:lnTo>
                    <a:pt x="1004797" y="5835"/>
                  </a:lnTo>
                  <a:cubicBezTo>
                    <a:pt x="1042794" y="1955"/>
                    <a:pt x="1081347" y="0"/>
                    <a:pt x="112035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6"/>
            <p:cNvSpPr/>
            <p:nvPr/>
          </p:nvSpPr>
          <p:spPr>
            <a:xfrm>
              <a:off x="9841238" y="4812916"/>
              <a:ext cx="1993710" cy="828259"/>
            </a:xfrm>
            <a:prstGeom prst="rect">
              <a:avLst/>
            </a:prstGeom>
            <a:gradFill>
              <a:gsLst>
                <a:gs pos="70000">
                  <a:srgbClr val="002060"/>
                </a:gs>
                <a:gs pos="100000">
                  <a:schemeClr val="bg1">
                    <a:alpha val="0"/>
                  </a:schemeClr>
                </a:gs>
                <a:gs pos="0">
                  <a:srgbClr val="00206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Dissemination &amp;</a:t>
              </a:r>
            </a:p>
            <a:p>
              <a:r>
                <a:rPr lang="de-DE" b="1" dirty="0" err="1" smtClean="0"/>
                <a:t>Exploitation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927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91886"/>
            <a:ext cx="10058400" cy="94342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Policy Dialogue Support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11300" y="1695844"/>
            <a:ext cx="9232900" cy="4083633"/>
          </a:xfrm>
        </p:spPr>
        <p:txBody>
          <a:bodyPr>
            <a:noAutofit/>
          </a:bodyPr>
          <a:lstStyle/>
          <a:p>
            <a:r>
              <a:rPr lang="hu-HU" dirty="0" smtClean="0"/>
              <a:t>Preparation of </a:t>
            </a:r>
            <a:r>
              <a:rPr lang="hu-HU" dirty="0" smtClean="0">
                <a:solidFill>
                  <a:srgbClr val="FF0000"/>
                </a:solidFill>
              </a:rPr>
              <a:t>policy briefs </a:t>
            </a:r>
            <a:r>
              <a:rPr lang="hu-HU" dirty="0" smtClean="0"/>
              <a:t>and</a:t>
            </a:r>
            <a:r>
              <a:rPr lang="hu-HU" dirty="0" smtClean="0">
                <a:solidFill>
                  <a:srgbClr val="FF0000"/>
                </a:solidFill>
              </a:rPr>
              <a:t> analytical reports </a:t>
            </a:r>
            <a:r>
              <a:rPr lang="hu-HU" dirty="0" smtClean="0"/>
              <a:t>supporting the EU-Ukraine STI policy dialogue</a:t>
            </a:r>
          </a:p>
          <a:p>
            <a:endParaRPr lang="hu-HU" dirty="0"/>
          </a:p>
          <a:p>
            <a:r>
              <a:rPr lang="hu-HU" dirty="0" smtClean="0"/>
              <a:t>Develoment of a </a:t>
            </a:r>
            <a:r>
              <a:rPr lang="hu-HU" dirty="0" smtClean="0">
                <a:solidFill>
                  <a:srgbClr val="FF0000"/>
                </a:solidFill>
              </a:rPr>
              <a:t>roadmap</a:t>
            </a:r>
            <a:r>
              <a:rPr lang="hu-HU" dirty="0" smtClean="0"/>
              <a:t> with an </a:t>
            </a:r>
            <a:r>
              <a:rPr lang="hu-HU" dirty="0" smtClean="0">
                <a:solidFill>
                  <a:srgbClr val="FF0000"/>
                </a:solidFill>
              </a:rPr>
              <a:t>action plan </a:t>
            </a:r>
            <a:r>
              <a:rPr lang="hu-HU" dirty="0" smtClean="0"/>
              <a:t>incl. </a:t>
            </a:r>
            <a:r>
              <a:rPr lang="hu-HU" dirty="0"/>
              <a:t>m</a:t>
            </a:r>
            <a:r>
              <a:rPr lang="hu-HU" dirty="0" smtClean="0"/>
              <a:t>onitoring report of the implementation of RTI policy</a:t>
            </a:r>
          </a:p>
          <a:p>
            <a:endParaRPr lang="hu-HU" dirty="0" smtClean="0"/>
          </a:p>
          <a:p>
            <a:r>
              <a:rPr lang="hu-HU" dirty="0" smtClean="0"/>
              <a:t>Organising </a:t>
            </a:r>
            <a:r>
              <a:rPr lang="hu-HU" dirty="0" smtClean="0">
                <a:solidFill>
                  <a:srgbClr val="FF0000"/>
                </a:solidFill>
              </a:rPr>
              <a:t>2 stakeholder forums </a:t>
            </a:r>
            <a:r>
              <a:rPr lang="hu-HU" dirty="0" smtClean="0"/>
              <a:t>(at least 70 stakeholders/forum from policy-making, industry, academia, civil society)</a:t>
            </a:r>
          </a:p>
          <a:p>
            <a:endParaRPr lang="hu-HU" dirty="0" smtClean="0"/>
          </a:p>
        </p:txBody>
      </p:sp>
      <p:sp>
        <p:nvSpPr>
          <p:cNvPr id="4" name="10-Point Star 2"/>
          <p:cNvSpPr/>
          <p:nvPr/>
        </p:nvSpPr>
        <p:spPr>
          <a:xfrm rot="1638505">
            <a:off x="9123634" y="506754"/>
            <a:ext cx="1234179" cy="1228437"/>
          </a:xfrm>
          <a:custGeom>
            <a:avLst/>
            <a:gdLst/>
            <a:ahLst/>
            <a:cxnLst/>
            <a:rect l="l" t="t" r="r" b="b"/>
            <a:pathLst>
              <a:path w="2240712" h="2284862">
                <a:moveTo>
                  <a:pt x="1120356" y="502351"/>
                </a:moveTo>
                <a:cubicBezTo>
                  <a:pt x="766850" y="502351"/>
                  <a:pt x="480276" y="788925"/>
                  <a:pt x="480276" y="1142431"/>
                </a:cubicBezTo>
                <a:cubicBezTo>
                  <a:pt x="480276" y="1495937"/>
                  <a:pt x="766850" y="1782511"/>
                  <a:pt x="1120356" y="1782511"/>
                </a:cubicBezTo>
                <a:cubicBezTo>
                  <a:pt x="1473862" y="1782511"/>
                  <a:pt x="1760436" y="1495937"/>
                  <a:pt x="1760436" y="1142431"/>
                </a:cubicBezTo>
                <a:cubicBezTo>
                  <a:pt x="1760436" y="788925"/>
                  <a:pt x="1473862" y="502351"/>
                  <a:pt x="1120356" y="502351"/>
                </a:cubicBezTo>
                <a:close/>
                <a:moveTo>
                  <a:pt x="1120356" y="0"/>
                </a:moveTo>
                <a:lnTo>
                  <a:pt x="1235916" y="5835"/>
                </a:lnTo>
                <a:lnTo>
                  <a:pt x="1272936" y="262306"/>
                </a:lnTo>
                <a:cubicBezTo>
                  <a:pt x="1366250" y="277385"/>
                  <a:pt x="1454469" y="307832"/>
                  <a:pt x="1535137" y="350778"/>
                </a:cubicBezTo>
                <a:lnTo>
                  <a:pt x="1717618" y="169909"/>
                </a:lnTo>
                <a:cubicBezTo>
                  <a:pt x="1784880" y="209765"/>
                  <a:pt x="1846933" y="257376"/>
                  <a:pt x="1902771" y="311520"/>
                </a:cubicBezTo>
                <a:lnTo>
                  <a:pt x="1776181" y="536209"/>
                </a:lnTo>
                <a:cubicBezTo>
                  <a:pt x="1832789" y="595961"/>
                  <a:pt x="1880432" y="664114"/>
                  <a:pt x="1917285" y="738603"/>
                </a:cubicBezTo>
                <a:lnTo>
                  <a:pt x="2171750" y="695132"/>
                </a:lnTo>
                <a:cubicBezTo>
                  <a:pt x="2202288" y="766468"/>
                  <a:pt x="2225640" y="841587"/>
                  <a:pt x="2240712" y="919627"/>
                </a:cubicBezTo>
                <a:lnTo>
                  <a:pt x="2006230" y="1027513"/>
                </a:lnTo>
                <a:cubicBezTo>
                  <a:pt x="2011939" y="1065062"/>
                  <a:pt x="2014433" y="1103455"/>
                  <a:pt x="2014433" y="1142431"/>
                </a:cubicBezTo>
                <a:cubicBezTo>
                  <a:pt x="2014433" y="1181407"/>
                  <a:pt x="2011939" y="1219801"/>
                  <a:pt x="2006230" y="1257349"/>
                </a:cubicBezTo>
                <a:lnTo>
                  <a:pt x="2240712" y="1365235"/>
                </a:lnTo>
                <a:cubicBezTo>
                  <a:pt x="2225640" y="1443275"/>
                  <a:pt x="2202288" y="1518394"/>
                  <a:pt x="2171750" y="1589731"/>
                </a:cubicBezTo>
                <a:lnTo>
                  <a:pt x="1917285" y="1546259"/>
                </a:lnTo>
                <a:cubicBezTo>
                  <a:pt x="1880432" y="1620748"/>
                  <a:pt x="1832789" y="1688902"/>
                  <a:pt x="1776181" y="1748654"/>
                </a:cubicBezTo>
                <a:lnTo>
                  <a:pt x="1902771" y="1973343"/>
                </a:lnTo>
                <a:cubicBezTo>
                  <a:pt x="1846933" y="2027487"/>
                  <a:pt x="1784879" y="2075098"/>
                  <a:pt x="1717617" y="2114954"/>
                </a:cubicBezTo>
                <a:lnTo>
                  <a:pt x="1535137" y="1934085"/>
                </a:lnTo>
                <a:cubicBezTo>
                  <a:pt x="1454469" y="1977030"/>
                  <a:pt x="1366250" y="2007478"/>
                  <a:pt x="1272936" y="2022557"/>
                </a:cubicBezTo>
                <a:lnTo>
                  <a:pt x="1235916" y="2279027"/>
                </a:lnTo>
                <a:cubicBezTo>
                  <a:pt x="1197918" y="2282907"/>
                  <a:pt x="1159366" y="2284862"/>
                  <a:pt x="1120356" y="2284862"/>
                </a:cubicBezTo>
                <a:lnTo>
                  <a:pt x="1004797" y="2279027"/>
                </a:lnTo>
                <a:lnTo>
                  <a:pt x="967776" y="2022557"/>
                </a:lnTo>
                <a:cubicBezTo>
                  <a:pt x="874463" y="2007478"/>
                  <a:pt x="786243" y="1977030"/>
                  <a:pt x="705576" y="1934085"/>
                </a:cubicBezTo>
                <a:lnTo>
                  <a:pt x="523095" y="2114954"/>
                </a:lnTo>
                <a:cubicBezTo>
                  <a:pt x="455833" y="2075098"/>
                  <a:pt x="393780" y="2027487"/>
                  <a:pt x="337942" y="1973343"/>
                </a:cubicBezTo>
                <a:lnTo>
                  <a:pt x="464531" y="1748654"/>
                </a:lnTo>
                <a:cubicBezTo>
                  <a:pt x="407924" y="1688902"/>
                  <a:pt x="360280" y="1620748"/>
                  <a:pt x="323426" y="1546259"/>
                </a:cubicBezTo>
                <a:lnTo>
                  <a:pt x="68962" y="1589731"/>
                </a:lnTo>
                <a:cubicBezTo>
                  <a:pt x="38425" y="1518394"/>
                  <a:pt x="15072" y="1443275"/>
                  <a:pt x="0" y="1365235"/>
                </a:cubicBezTo>
                <a:lnTo>
                  <a:pt x="234482" y="1257349"/>
                </a:lnTo>
                <a:cubicBezTo>
                  <a:pt x="228773" y="1219801"/>
                  <a:pt x="226279" y="1181407"/>
                  <a:pt x="226279" y="1142431"/>
                </a:cubicBezTo>
                <a:cubicBezTo>
                  <a:pt x="226279" y="1103455"/>
                  <a:pt x="228773" y="1065062"/>
                  <a:pt x="234482" y="1027513"/>
                </a:cubicBezTo>
                <a:lnTo>
                  <a:pt x="0" y="919627"/>
                </a:lnTo>
                <a:cubicBezTo>
                  <a:pt x="15072" y="841587"/>
                  <a:pt x="38425" y="766468"/>
                  <a:pt x="68962" y="695132"/>
                </a:cubicBezTo>
                <a:lnTo>
                  <a:pt x="323426" y="738603"/>
                </a:lnTo>
                <a:cubicBezTo>
                  <a:pt x="360280" y="664114"/>
                  <a:pt x="407924" y="595961"/>
                  <a:pt x="464531" y="536209"/>
                </a:cubicBezTo>
                <a:lnTo>
                  <a:pt x="337941" y="311520"/>
                </a:lnTo>
                <a:cubicBezTo>
                  <a:pt x="393779" y="257376"/>
                  <a:pt x="455833" y="209765"/>
                  <a:pt x="523094" y="169908"/>
                </a:cubicBezTo>
                <a:lnTo>
                  <a:pt x="705576" y="350778"/>
                </a:lnTo>
                <a:cubicBezTo>
                  <a:pt x="786243" y="307832"/>
                  <a:pt x="874463" y="277385"/>
                  <a:pt x="967776" y="262306"/>
                </a:cubicBezTo>
                <a:lnTo>
                  <a:pt x="1004797" y="5835"/>
                </a:lnTo>
                <a:cubicBezTo>
                  <a:pt x="1042794" y="1955"/>
                  <a:pt x="1081347" y="0"/>
                  <a:pt x="1120356" y="0"/>
                </a:cubicBezTo>
                <a:close/>
              </a:path>
            </a:pathLst>
          </a:custGeom>
          <a:solidFill>
            <a:srgbClr val="F6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2200" y="520700"/>
            <a:ext cx="10058400" cy="12573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Widening &amp; Promoting </a:t>
            </a:r>
            <a:r>
              <a:rPr lang="pl-PL" b="1" dirty="0" smtClean="0">
                <a:solidFill>
                  <a:srgbClr val="7030A0"/>
                </a:solidFill>
              </a:rPr>
              <a:t/>
            </a:r>
            <a:br>
              <a:rPr lang="pl-PL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Ukrainian </a:t>
            </a:r>
            <a:r>
              <a:rPr lang="en-US" b="1" dirty="0">
                <a:solidFill>
                  <a:srgbClr val="7030A0"/>
                </a:solidFill>
              </a:rPr>
              <a:t>participation in H2020</a:t>
            </a:r>
            <a:endParaRPr lang="hu-HU" b="1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3300" y="2133600"/>
            <a:ext cx="9702800" cy="3474356"/>
          </a:xfrm>
        </p:spPr>
        <p:txBody>
          <a:bodyPr/>
          <a:lstStyle/>
          <a:p>
            <a:r>
              <a:rPr lang="en-US" dirty="0"/>
              <a:t>5 </a:t>
            </a:r>
            <a:r>
              <a:rPr lang="en-US" dirty="0">
                <a:solidFill>
                  <a:srgbClr val="FF0000"/>
                </a:solidFill>
              </a:rPr>
              <a:t>Info days </a:t>
            </a:r>
            <a:r>
              <a:rPr lang="en-US" dirty="0"/>
              <a:t>on Horizon 2020 in </a:t>
            </a:r>
            <a:r>
              <a:rPr lang="en-US" dirty="0" smtClean="0"/>
              <a:t>Ukraine</a:t>
            </a:r>
            <a:endParaRPr lang="pl-PL" dirty="0" smtClean="0"/>
          </a:p>
          <a:p>
            <a:r>
              <a:rPr lang="pl-PL" dirty="0" smtClean="0"/>
              <a:t>10 </a:t>
            </a:r>
            <a:r>
              <a:rPr lang="pl-PL" dirty="0" err="1" smtClean="0">
                <a:solidFill>
                  <a:srgbClr val="FF0000"/>
                </a:solidFill>
              </a:rPr>
              <a:t>webinars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/>
              <a:t>targeting</a:t>
            </a:r>
            <a:r>
              <a:rPr lang="pl-PL" dirty="0" smtClean="0"/>
              <a:t> Horizon 2020 </a:t>
            </a:r>
            <a:r>
              <a:rPr lang="pl-PL" dirty="0" err="1" smtClean="0"/>
              <a:t>calls</a:t>
            </a:r>
            <a:r>
              <a:rPr lang="pl-PL" dirty="0" smtClean="0"/>
              <a:t> and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preparation</a:t>
            </a:r>
            <a:endParaRPr lang="pl-PL" dirty="0" smtClean="0"/>
          </a:p>
          <a:p>
            <a:r>
              <a:rPr lang="en-US" dirty="0"/>
              <a:t>Establishment of the pilot RI-LINKS2UA </a:t>
            </a:r>
            <a:r>
              <a:rPr lang="en-US" dirty="0">
                <a:solidFill>
                  <a:srgbClr val="FF0000"/>
                </a:solidFill>
              </a:rPr>
              <a:t>project preparation support </a:t>
            </a:r>
            <a:r>
              <a:rPr lang="en-US" dirty="0" smtClean="0">
                <a:solidFill>
                  <a:srgbClr val="FF0000"/>
                </a:solidFill>
              </a:rPr>
              <a:t>mechanism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(</a:t>
            </a:r>
            <a:r>
              <a:rPr lang="pl-PL" sz="2400" dirty="0" smtClean="0"/>
              <a:t>20 </a:t>
            </a:r>
            <a:r>
              <a:rPr lang="pl-PL" sz="2400" dirty="0" err="1" smtClean="0"/>
              <a:t>project</a:t>
            </a:r>
            <a:r>
              <a:rPr lang="pl-PL" sz="2400" dirty="0" smtClean="0"/>
              <a:t> </a:t>
            </a:r>
            <a:r>
              <a:rPr lang="pl-PL" sz="2400" dirty="0" err="1" smtClean="0"/>
              <a:t>proposals</a:t>
            </a:r>
            <a:r>
              <a:rPr lang="pl-PL" sz="2400" dirty="0" smtClean="0"/>
              <a:t> </a:t>
            </a:r>
            <a:r>
              <a:rPr lang="pl-PL" sz="2400" dirty="0" err="1" smtClean="0"/>
              <a:t>will</a:t>
            </a:r>
            <a:r>
              <a:rPr lang="pl-PL" sz="2400" dirty="0" smtClean="0"/>
              <a:t> be </a:t>
            </a:r>
            <a:r>
              <a:rPr lang="pl-PL" sz="2400" dirty="0" err="1" smtClean="0"/>
              <a:t>suported</a:t>
            </a:r>
            <a:r>
              <a:rPr lang="pl-PL" sz="2400" dirty="0" smtClean="0"/>
              <a:t> with a small </a:t>
            </a:r>
            <a:r>
              <a:rPr lang="pl-PL" sz="2400" dirty="0" err="1" smtClean="0"/>
              <a:t>project</a:t>
            </a:r>
            <a:r>
              <a:rPr lang="pl-PL" sz="2400" dirty="0" smtClean="0"/>
              <a:t> </a:t>
            </a:r>
            <a:r>
              <a:rPr lang="pl-PL" sz="2400" dirty="0" err="1" smtClean="0"/>
              <a:t>preparation</a:t>
            </a:r>
            <a:r>
              <a:rPr lang="pl-PL" sz="2400" dirty="0" smtClean="0"/>
              <a:t> grant </a:t>
            </a:r>
            <a:r>
              <a:rPr lang="pl-PL" sz="2400" dirty="0" err="1" smtClean="0"/>
              <a:t>including</a:t>
            </a:r>
            <a:r>
              <a:rPr lang="pl-PL" sz="2400" dirty="0" smtClean="0"/>
              <a:t> </a:t>
            </a:r>
            <a:r>
              <a:rPr lang="pl-PL" sz="2400" dirty="0" err="1" smtClean="0"/>
              <a:t>travel</a:t>
            </a:r>
            <a:r>
              <a:rPr lang="pl-PL" sz="2400" dirty="0" smtClean="0"/>
              <a:t> </a:t>
            </a:r>
            <a:r>
              <a:rPr lang="pl-PL" sz="2400" dirty="0" err="1" smtClean="0"/>
              <a:t>costs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Organising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summer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school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for 30 </a:t>
            </a:r>
            <a:r>
              <a:rPr lang="pl-PL" dirty="0" err="1" smtClean="0"/>
              <a:t>young</a:t>
            </a:r>
            <a:r>
              <a:rPr lang="pl-PL" dirty="0" smtClean="0"/>
              <a:t> </a:t>
            </a:r>
            <a:r>
              <a:rPr lang="pl-PL" dirty="0" err="1"/>
              <a:t>U</a:t>
            </a:r>
            <a:r>
              <a:rPr lang="pl-PL" dirty="0" err="1" smtClean="0"/>
              <a:t>krainian</a:t>
            </a:r>
            <a:r>
              <a:rPr lang="pl-PL" dirty="0" smtClean="0"/>
              <a:t> </a:t>
            </a:r>
            <a:r>
              <a:rPr lang="pl-PL" dirty="0" err="1" smtClean="0"/>
              <a:t>researchers</a:t>
            </a:r>
            <a:endParaRPr lang="hu-HU" dirty="0" smtClean="0"/>
          </a:p>
        </p:txBody>
      </p:sp>
      <p:sp>
        <p:nvSpPr>
          <p:cNvPr id="4" name="10-Point Star 2"/>
          <p:cNvSpPr/>
          <p:nvPr/>
        </p:nvSpPr>
        <p:spPr>
          <a:xfrm rot="1194446">
            <a:off x="9591299" y="734317"/>
            <a:ext cx="1349093" cy="1387910"/>
          </a:xfrm>
          <a:custGeom>
            <a:avLst/>
            <a:gdLst/>
            <a:ahLst/>
            <a:cxnLst/>
            <a:rect l="l" t="t" r="r" b="b"/>
            <a:pathLst>
              <a:path w="2240712" h="2284862">
                <a:moveTo>
                  <a:pt x="1120356" y="502351"/>
                </a:moveTo>
                <a:cubicBezTo>
                  <a:pt x="766850" y="502351"/>
                  <a:pt x="480276" y="788925"/>
                  <a:pt x="480276" y="1142431"/>
                </a:cubicBezTo>
                <a:cubicBezTo>
                  <a:pt x="480276" y="1495937"/>
                  <a:pt x="766850" y="1782511"/>
                  <a:pt x="1120356" y="1782511"/>
                </a:cubicBezTo>
                <a:cubicBezTo>
                  <a:pt x="1473862" y="1782511"/>
                  <a:pt x="1760436" y="1495937"/>
                  <a:pt x="1760436" y="1142431"/>
                </a:cubicBezTo>
                <a:cubicBezTo>
                  <a:pt x="1760436" y="788925"/>
                  <a:pt x="1473862" y="502351"/>
                  <a:pt x="1120356" y="502351"/>
                </a:cubicBezTo>
                <a:close/>
                <a:moveTo>
                  <a:pt x="1120356" y="0"/>
                </a:moveTo>
                <a:lnTo>
                  <a:pt x="1235916" y="5835"/>
                </a:lnTo>
                <a:lnTo>
                  <a:pt x="1272936" y="262306"/>
                </a:lnTo>
                <a:cubicBezTo>
                  <a:pt x="1366250" y="277385"/>
                  <a:pt x="1454469" y="307832"/>
                  <a:pt x="1535137" y="350778"/>
                </a:cubicBezTo>
                <a:lnTo>
                  <a:pt x="1717618" y="169909"/>
                </a:lnTo>
                <a:cubicBezTo>
                  <a:pt x="1784880" y="209765"/>
                  <a:pt x="1846933" y="257376"/>
                  <a:pt x="1902771" y="311520"/>
                </a:cubicBezTo>
                <a:lnTo>
                  <a:pt x="1776181" y="536209"/>
                </a:lnTo>
                <a:cubicBezTo>
                  <a:pt x="1832789" y="595961"/>
                  <a:pt x="1880432" y="664114"/>
                  <a:pt x="1917285" y="738603"/>
                </a:cubicBezTo>
                <a:lnTo>
                  <a:pt x="2171750" y="695132"/>
                </a:lnTo>
                <a:cubicBezTo>
                  <a:pt x="2202288" y="766468"/>
                  <a:pt x="2225640" y="841587"/>
                  <a:pt x="2240712" y="919627"/>
                </a:cubicBezTo>
                <a:lnTo>
                  <a:pt x="2006230" y="1027513"/>
                </a:lnTo>
                <a:cubicBezTo>
                  <a:pt x="2011939" y="1065062"/>
                  <a:pt x="2014433" y="1103455"/>
                  <a:pt x="2014433" y="1142431"/>
                </a:cubicBezTo>
                <a:cubicBezTo>
                  <a:pt x="2014433" y="1181407"/>
                  <a:pt x="2011939" y="1219801"/>
                  <a:pt x="2006230" y="1257349"/>
                </a:cubicBezTo>
                <a:lnTo>
                  <a:pt x="2240712" y="1365235"/>
                </a:lnTo>
                <a:cubicBezTo>
                  <a:pt x="2225640" y="1443275"/>
                  <a:pt x="2202288" y="1518394"/>
                  <a:pt x="2171750" y="1589731"/>
                </a:cubicBezTo>
                <a:lnTo>
                  <a:pt x="1917285" y="1546259"/>
                </a:lnTo>
                <a:cubicBezTo>
                  <a:pt x="1880432" y="1620748"/>
                  <a:pt x="1832789" y="1688902"/>
                  <a:pt x="1776181" y="1748654"/>
                </a:cubicBezTo>
                <a:lnTo>
                  <a:pt x="1902771" y="1973343"/>
                </a:lnTo>
                <a:cubicBezTo>
                  <a:pt x="1846933" y="2027487"/>
                  <a:pt x="1784879" y="2075098"/>
                  <a:pt x="1717617" y="2114954"/>
                </a:cubicBezTo>
                <a:lnTo>
                  <a:pt x="1535137" y="1934085"/>
                </a:lnTo>
                <a:cubicBezTo>
                  <a:pt x="1454469" y="1977030"/>
                  <a:pt x="1366250" y="2007478"/>
                  <a:pt x="1272936" y="2022557"/>
                </a:cubicBezTo>
                <a:lnTo>
                  <a:pt x="1235916" y="2279027"/>
                </a:lnTo>
                <a:cubicBezTo>
                  <a:pt x="1197918" y="2282907"/>
                  <a:pt x="1159366" y="2284862"/>
                  <a:pt x="1120356" y="2284862"/>
                </a:cubicBezTo>
                <a:lnTo>
                  <a:pt x="1004797" y="2279027"/>
                </a:lnTo>
                <a:lnTo>
                  <a:pt x="967776" y="2022557"/>
                </a:lnTo>
                <a:cubicBezTo>
                  <a:pt x="874463" y="2007478"/>
                  <a:pt x="786243" y="1977030"/>
                  <a:pt x="705576" y="1934085"/>
                </a:cubicBezTo>
                <a:lnTo>
                  <a:pt x="523095" y="2114954"/>
                </a:lnTo>
                <a:cubicBezTo>
                  <a:pt x="455833" y="2075098"/>
                  <a:pt x="393780" y="2027487"/>
                  <a:pt x="337942" y="1973343"/>
                </a:cubicBezTo>
                <a:lnTo>
                  <a:pt x="464531" y="1748654"/>
                </a:lnTo>
                <a:cubicBezTo>
                  <a:pt x="407924" y="1688902"/>
                  <a:pt x="360280" y="1620748"/>
                  <a:pt x="323426" y="1546259"/>
                </a:cubicBezTo>
                <a:lnTo>
                  <a:pt x="68962" y="1589731"/>
                </a:lnTo>
                <a:cubicBezTo>
                  <a:pt x="38425" y="1518394"/>
                  <a:pt x="15072" y="1443275"/>
                  <a:pt x="0" y="1365235"/>
                </a:cubicBezTo>
                <a:lnTo>
                  <a:pt x="234482" y="1257349"/>
                </a:lnTo>
                <a:cubicBezTo>
                  <a:pt x="228773" y="1219801"/>
                  <a:pt x="226279" y="1181407"/>
                  <a:pt x="226279" y="1142431"/>
                </a:cubicBezTo>
                <a:cubicBezTo>
                  <a:pt x="226279" y="1103455"/>
                  <a:pt x="228773" y="1065062"/>
                  <a:pt x="234482" y="1027513"/>
                </a:cubicBezTo>
                <a:lnTo>
                  <a:pt x="0" y="919627"/>
                </a:lnTo>
                <a:cubicBezTo>
                  <a:pt x="15072" y="841587"/>
                  <a:pt x="38425" y="766468"/>
                  <a:pt x="68962" y="695132"/>
                </a:cubicBezTo>
                <a:lnTo>
                  <a:pt x="323426" y="738603"/>
                </a:lnTo>
                <a:cubicBezTo>
                  <a:pt x="360280" y="664114"/>
                  <a:pt x="407924" y="595961"/>
                  <a:pt x="464531" y="536209"/>
                </a:cubicBezTo>
                <a:lnTo>
                  <a:pt x="337941" y="311520"/>
                </a:lnTo>
                <a:cubicBezTo>
                  <a:pt x="393779" y="257376"/>
                  <a:pt x="455833" y="209765"/>
                  <a:pt x="523094" y="169908"/>
                </a:cubicBezTo>
                <a:lnTo>
                  <a:pt x="705576" y="350778"/>
                </a:lnTo>
                <a:cubicBezTo>
                  <a:pt x="786243" y="307832"/>
                  <a:pt x="874463" y="277385"/>
                  <a:pt x="967776" y="262306"/>
                </a:cubicBezTo>
                <a:lnTo>
                  <a:pt x="1004797" y="5835"/>
                </a:lnTo>
                <a:cubicBezTo>
                  <a:pt x="1042794" y="1955"/>
                  <a:pt x="1081347" y="0"/>
                  <a:pt x="1120356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91886"/>
            <a:ext cx="10058400" cy="118291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Governance </a:t>
            </a:r>
            <a:r>
              <a:rPr lang="en-US" b="1" dirty="0">
                <a:solidFill>
                  <a:srgbClr val="0070C0"/>
                </a:solidFill>
              </a:rPr>
              <a:t>of Ukrainian participation 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in </a:t>
            </a:r>
            <a:r>
              <a:rPr lang="en-US" b="1" dirty="0">
                <a:solidFill>
                  <a:srgbClr val="0070C0"/>
                </a:solidFill>
              </a:rPr>
              <a:t>Horizon 2020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7800" y="1968500"/>
            <a:ext cx="9499600" cy="3779156"/>
          </a:xfrm>
        </p:spPr>
        <p:txBody>
          <a:bodyPr/>
          <a:lstStyle/>
          <a:p>
            <a:r>
              <a:rPr lang="pl-PL" dirty="0" smtClean="0"/>
              <a:t>Establishment of </a:t>
            </a:r>
            <a:r>
              <a:rPr lang="pl-PL" dirty="0" err="1" smtClean="0">
                <a:solidFill>
                  <a:srgbClr val="FF0000"/>
                </a:solidFill>
              </a:rPr>
              <a:t>national</a:t>
            </a:r>
            <a:r>
              <a:rPr lang="pl-PL" dirty="0" smtClean="0">
                <a:solidFill>
                  <a:srgbClr val="FF0000"/>
                </a:solidFill>
              </a:rPr>
              <a:t> monitoring system </a:t>
            </a:r>
            <a:r>
              <a:rPr lang="pl-PL" dirty="0" smtClean="0"/>
              <a:t>of the </a:t>
            </a:r>
            <a:r>
              <a:rPr lang="pl-PL" dirty="0" err="1" smtClean="0"/>
              <a:t>Ukrainian</a:t>
            </a:r>
            <a:r>
              <a:rPr lang="pl-PL" dirty="0" smtClean="0"/>
              <a:t> </a:t>
            </a:r>
            <a:r>
              <a:rPr lang="pl-PL" dirty="0" err="1" smtClean="0"/>
              <a:t>participation</a:t>
            </a:r>
            <a:r>
              <a:rPr lang="pl-PL" dirty="0" smtClean="0"/>
              <a:t> in Horizon 2020</a:t>
            </a:r>
          </a:p>
          <a:p>
            <a:r>
              <a:rPr lang="pl-PL" dirty="0" smtClean="0"/>
              <a:t>Establishment of „</a:t>
            </a:r>
            <a:r>
              <a:rPr lang="pl-PL" dirty="0" err="1" smtClean="0">
                <a:solidFill>
                  <a:srgbClr val="FF0000"/>
                </a:solidFill>
              </a:rPr>
              <a:t>national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knowledge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groups</a:t>
            </a:r>
            <a:r>
              <a:rPr lang="pl-PL" dirty="0" smtClean="0"/>
              <a:t>”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Ukrainian</a:t>
            </a:r>
            <a:r>
              <a:rPr lang="pl-PL" dirty="0" smtClean="0"/>
              <a:t> </a:t>
            </a:r>
            <a:r>
              <a:rPr lang="pl-PL" dirty="0" err="1" smtClean="0"/>
              <a:t>NCPs</a:t>
            </a:r>
            <a:r>
              <a:rPr lang="pl-PL" dirty="0" smtClean="0"/>
              <a:t>, </a:t>
            </a:r>
            <a:r>
              <a:rPr lang="pl-PL" dirty="0" err="1" smtClean="0"/>
              <a:t>Ukrainian</a:t>
            </a:r>
            <a:r>
              <a:rPr lang="pl-PL" dirty="0" smtClean="0"/>
              <a:t> </a:t>
            </a:r>
            <a:r>
              <a:rPr lang="pl-PL" dirty="0" err="1" smtClean="0"/>
              <a:t>Programme</a:t>
            </a:r>
            <a:r>
              <a:rPr lang="pl-PL" dirty="0" smtClean="0"/>
              <a:t> </a:t>
            </a:r>
            <a:r>
              <a:rPr lang="pl-PL" dirty="0" err="1" smtClean="0"/>
              <a:t>Committee</a:t>
            </a:r>
            <a:r>
              <a:rPr lang="pl-PL" dirty="0" smtClean="0"/>
              <a:t> </a:t>
            </a:r>
            <a:r>
              <a:rPr lang="pl-PL" dirty="0" err="1" smtClean="0"/>
              <a:t>Members</a:t>
            </a:r>
            <a:r>
              <a:rPr lang="pl-PL" dirty="0" smtClean="0"/>
              <a:t> (</a:t>
            </a:r>
            <a:r>
              <a:rPr lang="pl-PL" dirty="0" err="1" smtClean="0"/>
              <a:t>PCMs</a:t>
            </a:r>
            <a:r>
              <a:rPr lang="pl-PL" dirty="0" smtClean="0"/>
              <a:t>) and </a:t>
            </a:r>
            <a:r>
              <a:rPr lang="pl-PL" dirty="0" err="1" smtClean="0"/>
              <a:t>researchers</a:t>
            </a:r>
            <a:endParaRPr lang="pl-PL" dirty="0" smtClean="0"/>
          </a:p>
          <a:p>
            <a:r>
              <a:rPr lang="pl-PL" dirty="0" smtClean="0"/>
              <a:t>Knowledge exchange </a:t>
            </a:r>
            <a:r>
              <a:rPr lang="pl-PL" dirty="0" err="1" smtClean="0"/>
              <a:t>through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twinning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meetings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EU and </a:t>
            </a:r>
            <a:r>
              <a:rPr lang="pl-PL" dirty="0" err="1" smtClean="0"/>
              <a:t>Ukrainian</a:t>
            </a:r>
            <a:r>
              <a:rPr lang="pl-PL" dirty="0" smtClean="0"/>
              <a:t> </a:t>
            </a:r>
            <a:r>
              <a:rPr lang="pl-PL" dirty="0" err="1" smtClean="0"/>
              <a:t>PCMs</a:t>
            </a:r>
            <a:endParaRPr lang="pl-PL" dirty="0" smtClean="0"/>
          </a:p>
          <a:p>
            <a:r>
              <a:rPr lang="pl-PL" dirty="0" err="1" smtClean="0"/>
              <a:t>Targeted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training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for </a:t>
            </a:r>
            <a:r>
              <a:rPr lang="pl-PL" dirty="0" err="1" smtClean="0"/>
              <a:t>Ukrainian</a:t>
            </a:r>
            <a:r>
              <a:rPr lang="pl-PL" dirty="0" smtClean="0"/>
              <a:t> </a:t>
            </a:r>
            <a:r>
              <a:rPr lang="pl-PL" dirty="0" err="1" smtClean="0"/>
              <a:t>NCPs</a:t>
            </a:r>
            <a:endParaRPr lang="hu-HU" dirty="0" smtClean="0"/>
          </a:p>
        </p:txBody>
      </p:sp>
      <p:sp>
        <p:nvSpPr>
          <p:cNvPr id="4" name="10-Point Star 2"/>
          <p:cNvSpPr/>
          <p:nvPr/>
        </p:nvSpPr>
        <p:spPr>
          <a:xfrm rot="2216332">
            <a:off x="9857661" y="570012"/>
            <a:ext cx="1388404" cy="1387760"/>
          </a:xfrm>
          <a:custGeom>
            <a:avLst/>
            <a:gdLst/>
            <a:ahLst/>
            <a:cxnLst/>
            <a:rect l="l" t="t" r="r" b="b"/>
            <a:pathLst>
              <a:path w="2240712" h="2284862">
                <a:moveTo>
                  <a:pt x="1120356" y="502351"/>
                </a:moveTo>
                <a:cubicBezTo>
                  <a:pt x="766850" y="502351"/>
                  <a:pt x="480276" y="788925"/>
                  <a:pt x="480276" y="1142431"/>
                </a:cubicBezTo>
                <a:cubicBezTo>
                  <a:pt x="480276" y="1495937"/>
                  <a:pt x="766850" y="1782511"/>
                  <a:pt x="1120356" y="1782511"/>
                </a:cubicBezTo>
                <a:cubicBezTo>
                  <a:pt x="1473862" y="1782511"/>
                  <a:pt x="1760436" y="1495937"/>
                  <a:pt x="1760436" y="1142431"/>
                </a:cubicBezTo>
                <a:cubicBezTo>
                  <a:pt x="1760436" y="788925"/>
                  <a:pt x="1473862" y="502351"/>
                  <a:pt x="1120356" y="502351"/>
                </a:cubicBezTo>
                <a:close/>
                <a:moveTo>
                  <a:pt x="1120356" y="0"/>
                </a:moveTo>
                <a:lnTo>
                  <a:pt x="1235916" y="5835"/>
                </a:lnTo>
                <a:lnTo>
                  <a:pt x="1272936" y="262306"/>
                </a:lnTo>
                <a:cubicBezTo>
                  <a:pt x="1366250" y="277385"/>
                  <a:pt x="1454469" y="307832"/>
                  <a:pt x="1535137" y="350778"/>
                </a:cubicBezTo>
                <a:lnTo>
                  <a:pt x="1717618" y="169909"/>
                </a:lnTo>
                <a:cubicBezTo>
                  <a:pt x="1784880" y="209765"/>
                  <a:pt x="1846933" y="257376"/>
                  <a:pt x="1902771" y="311520"/>
                </a:cubicBezTo>
                <a:lnTo>
                  <a:pt x="1776181" y="536209"/>
                </a:lnTo>
                <a:cubicBezTo>
                  <a:pt x="1832789" y="595961"/>
                  <a:pt x="1880432" y="664114"/>
                  <a:pt x="1917285" y="738603"/>
                </a:cubicBezTo>
                <a:lnTo>
                  <a:pt x="2171750" y="695132"/>
                </a:lnTo>
                <a:cubicBezTo>
                  <a:pt x="2202288" y="766468"/>
                  <a:pt x="2225640" y="841587"/>
                  <a:pt x="2240712" y="919627"/>
                </a:cubicBezTo>
                <a:lnTo>
                  <a:pt x="2006230" y="1027513"/>
                </a:lnTo>
                <a:cubicBezTo>
                  <a:pt x="2011939" y="1065062"/>
                  <a:pt x="2014433" y="1103455"/>
                  <a:pt x="2014433" y="1142431"/>
                </a:cubicBezTo>
                <a:cubicBezTo>
                  <a:pt x="2014433" y="1181407"/>
                  <a:pt x="2011939" y="1219801"/>
                  <a:pt x="2006230" y="1257349"/>
                </a:cubicBezTo>
                <a:lnTo>
                  <a:pt x="2240712" y="1365235"/>
                </a:lnTo>
                <a:cubicBezTo>
                  <a:pt x="2225640" y="1443275"/>
                  <a:pt x="2202288" y="1518394"/>
                  <a:pt x="2171750" y="1589731"/>
                </a:cubicBezTo>
                <a:lnTo>
                  <a:pt x="1917285" y="1546259"/>
                </a:lnTo>
                <a:cubicBezTo>
                  <a:pt x="1880432" y="1620748"/>
                  <a:pt x="1832789" y="1688902"/>
                  <a:pt x="1776181" y="1748654"/>
                </a:cubicBezTo>
                <a:lnTo>
                  <a:pt x="1902771" y="1973343"/>
                </a:lnTo>
                <a:cubicBezTo>
                  <a:pt x="1846933" y="2027487"/>
                  <a:pt x="1784879" y="2075098"/>
                  <a:pt x="1717617" y="2114954"/>
                </a:cubicBezTo>
                <a:lnTo>
                  <a:pt x="1535137" y="1934085"/>
                </a:lnTo>
                <a:cubicBezTo>
                  <a:pt x="1454469" y="1977030"/>
                  <a:pt x="1366250" y="2007478"/>
                  <a:pt x="1272936" y="2022557"/>
                </a:cubicBezTo>
                <a:lnTo>
                  <a:pt x="1235916" y="2279027"/>
                </a:lnTo>
                <a:cubicBezTo>
                  <a:pt x="1197918" y="2282907"/>
                  <a:pt x="1159366" y="2284862"/>
                  <a:pt x="1120356" y="2284862"/>
                </a:cubicBezTo>
                <a:lnTo>
                  <a:pt x="1004797" y="2279027"/>
                </a:lnTo>
                <a:lnTo>
                  <a:pt x="967776" y="2022557"/>
                </a:lnTo>
                <a:cubicBezTo>
                  <a:pt x="874463" y="2007478"/>
                  <a:pt x="786243" y="1977030"/>
                  <a:pt x="705576" y="1934085"/>
                </a:cubicBezTo>
                <a:lnTo>
                  <a:pt x="523095" y="2114954"/>
                </a:lnTo>
                <a:cubicBezTo>
                  <a:pt x="455833" y="2075098"/>
                  <a:pt x="393780" y="2027487"/>
                  <a:pt x="337942" y="1973343"/>
                </a:cubicBezTo>
                <a:lnTo>
                  <a:pt x="464531" y="1748654"/>
                </a:lnTo>
                <a:cubicBezTo>
                  <a:pt x="407924" y="1688902"/>
                  <a:pt x="360280" y="1620748"/>
                  <a:pt x="323426" y="1546259"/>
                </a:cubicBezTo>
                <a:lnTo>
                  <a:pt x="68962" y="1589731"/>
                </a:lnTo>
                <a:cubicBezTo>
                  <a:pt x="38425" y="1518394"/>
                  <a:pt x="15072" y="1443275"/>
                  <a:pt x="0" y="1365235"/>
                </a:cubicBezTo>
                <a:lnTo>
                  <a:pt x="234482" y="1257349"/>
                </a:lnTo>
                <a:cubicBezTo>
                  <a:pt x="228773" y="1219801"/>
                  <a:pt x="226279" y="1181407"/>
                  <a:pt x="226279" y="1142431"/>
                </a:cubicBezTo>
                <a:cubicBezTo>
                  <a:pt x="226279" y="1103455"/>
                  <a:pt x="228773" y="1065062"/>
                  <a:pt x="234482" y="1027513"/>
                </a:cubicBezTo>
                <a:lnTo>
                  <a:pt x="0" y="919627"/>
                </a:lnTo>
                <a:cubicBezTo>
                  <a:pt x="15072" y="841587"/>
                  <a:pt x="38425" y="766468"/>
                  <a:pt x="68962" y="695132"/>
                </a:cubicBezTo>
                <a:lnTo>
                  <a:pt x="323426" y="738603"/>
                </a:lnTo>
                <a:cubicBezTo>
                  <a:pt x="360280" y="664114"/>
                  <a:pt x="407924" y="595961"/>
                  <a:pt x="464531" y="536209"/>
                </a:cubicBezTo>
                <a:lnTo>
                  <a:pt x="337941" y="311520"/>
                </a:lnTo>
                <a:cubicBezTo>
                  <a:pt x="393779" y="257376"/>
                  <a:pt x="455833" y="209765"/>
                  <a:pt x="523094" y="169908"/>
                </a:cubicBezTo>
                <a:lnTo>
                  <a:pt x="705576" y="350778"/>
                </a:lnTo>
                <a:cubicBezTo>
                  <a:pt x="786243" y="307832"/>
                  <a:pt x="874463" y="277385"/>
                  <a:pt x="967776" y="262306"/>
                </a:cubicBezTo>
                <a:lnTo>
                  <a:pt x="1004797" y="5835"/>
                </a:lnTo>
                <a:cubicBezTo>
                  <a:pt x="1042794" y="1955"/>
                  <a:pt x="1081347" y="0"/>
                  <a:pt x="112035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reflection blurRad="6350" stA="52000" endA="300" endPos="2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91886"/>
            <a:ext cx="10058400" cy="94342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C000"/>
                </a:solidFill>
              </a:rPr>
              <a:t>Innovation Support</a:t>
            </a:r>
            <a:endParaRPr lang="hu-HU" b="1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3500" y="1660069"/>
            <a:ext cx="9702800" cy="4354287"/>
          </a:xfrm>
        </p:spPr>
        <p:txBody>
          <a:bodyPr/>
          <a:lstStyle/>
          <a:p>
            <a:r>
              <a:rPr lang="hu-HU" dirty="0" smtClean="0"/>
              <a:t>Promotion of at least 10 </a:t>
            </a:r>
            <a:r>
              <a:rPr lang="hu-HU" dirty="0" smtClean="0">
                <a:solidFill>
                  <a:srgbClr val="FF0000"/>
                </a:solidFill>
              </a:rPr>
              <a:t>research-based industrial clusters </a:t>
            </a:r>
            <a:r>
              <a:rPr lang="hu-HU" dirty="0" smtClean="0"/>
              <a:t>in Ukraine</a:t>
            </a:r>
          </a:p>
          <a:p>
            <a:r>
              <a:rPr lang="hu-HU" dirty="0" smtClean="0"/>
              <a:t>Targeted </a:t>
            </a:r>
            <a:r>
              <a:rPr lang="hu-HU" dirty="0" smtClean="0">
                <a:solidFill>
                  <a:srgbClr val="FF0000"/>
                </a:solidFill>
              </a:rPr>
              <a:t>training</a:t>
            </a:r>
            <a:r>
              <a:rPr lang="hu-HU" dirty="0" smtClean="0"/>
              <a:t> for cluster managers</a:t>
            </a:r>
          </a:p>
          <a:p>
            <a:r>
              <a:rPr lang="hu-HU" dirty="0" smtClean="0"/>
              <a:t>Establishment of </a:t>
            </a:r>
            <a:r>
              <a:rPr lang="hu-HU" dirty="0" smtClean="0">
                <a:solidFill>
                  <a:srgbClr val="FF0000"/>
                </a:solidFill>
              </a:rPr>
              <a:t>direct contacts </a:t>
            </a:r>
            <a:r>
              <a:rPr lang="hu-HU" dirty="0" smtClean="0"/>
              <a:t>between cluster managers from Ukraine and EU</a:t>
            </a:r>
          </a:p>
          <a:p>
            <a:r>
              <a:rPr lang="hu-HU" dirty="0" smtClean="0"/>
              <a:t>Organisation of </a:t>
            </a:r>
            <a:r>
              <a:rPr lang="hu-HU" dirty="0" smtClean="0">
                <a:solidFill>
                  <a:srgbClr val="FF0000"/>
                </a:solidFill>
              </a:rPr>
              <a:t>study visits </a:t>
            </a:r>
            <a:r>
              <a:rPr lang="hu-HU" dirty="0" smtClean="0"/>
              <a:t>of Ukrainian representatives to relevant </a:t>
            </a:r>
            <a:r>
              <a:rPr lang="hu-HU" dirty="0" smtClean="0"/>
              <a:t>clusters </a:t>
            </a:r>
            <a:r>
              <a:rPr lang="hu-HU" dirty="0" smtClean="0"/>
              <a:t>in the EU</a:t>
            </a:r>
          </a:p>
          <a:p>
            <a:r>
              <a:rPr lang="hu-HU" dirty="0" smtClean="0"/>
              <a:t>Targeted </a:t>
            </a:r>
            <a:r>
              <a:rPr lang="hu-HU" dirty="0" smtClean="0">
                <a:solidFill>
                  <a:srgbClr val="FF0000"/>
                </a:solidFill>
              </a:rPr>
              <a:t>training </a:t>
            </a:r>
            <a:r>
              <a:rPr lang="hu-HU" dirty="0" smtClean="0"/>
              <a:t>for researchers and innovators on suporting innovation, exploitation and financing innovation  </a:t>
            </a:r>
          </a:p>
        </p:txBody>
      </p:sp>
      <p:sp>
        <p:nvSpPr>
          <p:cNvPr id="4" name="10-Point Star 2"/>
          <p:cNvSpPr/>
          <p:nvPr/>
        </p:nvSpPr>
        <p:spPr>
          <a:xfrm rot="1638505">
            <a:off x="8549742" y="373102"/>
            <a:ext cx="1284509" cy="1337357"/>
          </a:xfrm>
          <a:custGeom>
            <a:avLst/>
            <a:gdLst/>
            <a:ahLst/>
            <a:cxnLst/>
            <a:rect l="l" t="t" r="r" b="b"/>
            <a:pathLst>
              <a:path w="2240712" h="2284862">
                <a:moveTo>
                  <a:pt x="1120356" y="502351"/>
                </a:moveTo>
                <a:cubicBezTo>
                  <a:pt x="766850" y="502351"/>
                  <a:pt x="480276" y="788925"/>
                  <a:pt x="480276" y="1142431"/>
                </a:cubicBezTo>
                <a:cubicBezTo>
                  <a:pt x="480276" y="1495937"/>
                  <a:pt x="766850" y="1782511"/>
                  <a:pt x="1120356" y="1782511"/>
                </a:cubicBezTo>
                <a:cubicBezTo>
                  <a:pt x="1473862" y="1782511"/>
                  <a:pt x="1760436" y="1495937"/>
                  <a:pt x="1760436" y="1142431"/>
                </a:cubicBezTo>
                <a:cubicBezTo>
                  <a:pt x="1760436" y="788925"/>
                  <a:pt x="1473862" y="502351"/>
                  <a:pt x="1120356" y="502351"/>
                </a:cubicBezTo>
                <a:close/>
                <a:moveTo>
                  <a:pt x="1120356" y="0"/>
                </a:moveTo>
                <a:lnTo>
                  <a:pt x="1235916" y="5835"/>
                </a:lnTo>
                <a:lnTo>
                  <a:pt x="1272936" y="262306"/>
                </a:lnTo>
                <a:cubicBezTo>
                  <a:pt x="1366250" y="277385"/>
                  <a:pt x="1454469" y="307832"/>
                  <a:pt x="1535137" y="350778"/>
                </a:cubicBezTo>
                <a:lnTo>
                  <a:pt x="1717618" y="169909"/>
                </a:lnTo>
                <a:cubicBezTo>
                  <a:pt x="1784880" y="209765"/>
                  <a:pt x="1846933" y="257376"/>
                  <a:pt x="1902771" y="311520"/>
                </a:cubicBezTo>
                <a:lnTo>
                  <a:pt x="1776181" y="536209"/>
                </a:lnTo>
                <a:cubicBezTo>
                  <a:pt x="1832789" y="595961"/>
                  <a:pt x="1880432" y="664114"/>
                  <a:pt x="1917285" y="738603"/>
                </a:cubicBezTo>
                <a:lnTo>
                  <a:pt x="2171750" y="695132"/>
                </a:lnTo>
                <a:cubicBezTo>
                  <a:pt x="2202288" y="766468"/>
                  <a:pt x="2225640" y="841587"/>
                  <a:pt x="2240712" y="919627"/>
                </a:cubicBezTo>
                <a:lnTo>
                  <a:pt x="2006230" y="1027513"/>
                </a:lnTo>
                <a:cubicBezTo>
                  <a:pt x="2011939" y="1065062"/>
                  <a:pt x="2014433" y="1103455"/>
                  <a:pt x="2014433" y="1142431"/>
                </a:cubicBezTo>
                <a:cubicBezTo>
                  <a:pt x="2014433" y="1181407"/>
                  <a:pt x="2011939" y="1219801"/>
                  <a:pt x="2006230" y="1257349"/>
                </a:cubicBezTo>
                <a:lnTo>
                  <a:pt x="2240712" y="1365235"/>
                </a:lnTo>
                <a:cubicBezTo>
                  <a:pt x="2225640" y="1443275"/>
                  <a:pt x="2202288" y="1518394"/>
                  <a:pt x="2171750" y="1589731"/>
                </a:cubicBezTo>
                <a:lnTo>
                  <a:pt x="1917285" y="1546259"/>
                </a:lnTo>
                <a:cubicBezTo>
                  <a:pt x="1880432" y="1620748"/>
                  <a:pt x="1832789" y="1688902"/>
                  <a:pt x="1776181" y="1748654"/>
                </a:cubicBezTo>
                <a:lnTo>
                  <a:pt x="1902771" y="1973343"/>
                </a:lnTo>
                <a:cubicBezTo>
                  <a:pt x="1846933" y="2027487"/>
                  <a:pt x="1784879" y="2075098"/>
                  <a:pt x="1717617" y="2114954"/>
                </a:cubicBezTo>
                <a:lnTo>
                  <a:pt x="1535137" y="1934085"/>
                </a:lnTo>
                <a:cubicBezTo>
                  <a:pt x="1454469" y="1977030"/>
                  <a:pt x="1366250" y="2007478"/>
                  <a:pt x="1272936" y="2022557"/>
                </a:cubicBezTo>
                <a:lnTo>
                  <a:pt x="1235916" y="2279027"/>
                </a:lnTo>
                <a:cubicBezTo>
                  <a:pt x="1197918" y="2282907"/>
                  <a:pt x="1159366" y="2284862"/>
                  <a:pt x="1120356" y="2284862"/>
                </a:cubicBezTo>
                <a:lnTo>
                  <a:pt x="1004797" y="2279027"/>
                </a:lnTo>
                <a:lnTo>
                  <a:pt x="967776" y="2022557"/>
                </a:lnTo>
                <a:cubicBezTo>
                  <a:pt x="874463" y="2007478"/>
                  <a:pt x="786243" y="1977030"/>
                  <a:pt x="705576" y="1934085"/>
                </a:cubicBezTo>
                <a:lnTo>
                  <a:pt x="523095" y="2114954"/>
                </a:lnTo>
                <a:cubicBezTo>
                  <a:pt x="455833" y="2075098"/>
                  <a:pt x="393780" y="2027487"/>
                  <a:pt x="337942" y="1973343"/>
                </a:cubicBezTo>
                <a:lnTo>
                  <a:pt x="464531" y="1748654"/>
                </a:lnTo>
                <a:cubicBezTo>
                  <a:pt x="407924" y="1688902"/>
                  <a:pt x="360280" y="1620748"/>
                  <a:pt x="323426" y="1546259"/>
                </a:cubicBezTo>
                <a:lnTo>
                  <a:pt x="68962" y="1589731"/>
                </a:lnTo>
                <a:cubicBezTo>
                  <a:pt x="38425" y="1518394"/>
                  <a:pt x="15072" y="1443275"/>
                  <a:pt x="0" y="1365235"/>
                </a:cubicBezTo>
                <a:lnTo>
                  <a:pt x="234482" y="1257349"/>
                </a:lnTo>
                <a:cubicBezTo>
                  <a:pt x="228773" y="1219801"/>
                  <a:pt x="226279" y="1181407"/>
                  <a:pt x="226279" y="1142431"/>
                </a:cubicBezTo>
                <a:cubicBezTo>
                  <a:pt x="226279" y="1103455"/>
                  <a:pt x="228773" y="1065062"/>
                  <a:pt x="234482" y="1027513"/>
                </a:cubicBezTo>
                <a:lnTo>
                  <a:pt x="0" y="919627"/>
                </a:lnTo>
                <a:cubicBezTo>
                  <a:pt x="15072" y="841587"/>
                  <a:pt x="38425" y="766468"/>
                  <a:pt x="68962" y="695132"/>
                </a:cubicBezTo>
                <a:lnTo>
                  <a:pt x="323426" y="738603"/>
                </a:lnTo>
                <a:cubicBezTo>
                  <a:pt x="360280" y="664114"/>
                  <a:pt x="407924" y="595961"/>
                  <a:pt x="464531" y="536209"/>
                </a:cubicBezTo>
                <a:lnTo>
                  <a:pt x="337941" y="311520"/>
                </a:lnTo>
                <a:cubicBezTo>
                  <a:pt x="393779" y="257376"/>
                  <a:pt x="455833" y="209765"/>
                  <a:pt x="523094" y="169908"/>
                </a:cubicBezTo>
                <a:lnTo>
                  <a:pt x="705576" y="350778"/>
                </a:lnTo>
                <a:cubicBezTo>
                  <a:pt x="786243" y="307832"/>
                  <a:pt x="874463" y="277385"/>
                  <a:pt x="967776" y="262306"/>
                </a:cubicBezTo>
                <a:lnTo>
                  <a:pt x="1004797" y="5835"/>
                </a:lnTo>
                <a:cubicBezTo>
                  <a:pt x="1042794" y="1955"/>
                  <a:pt x="1081347" y="0"/>
                  <a:pt x="112035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13161" y="4535943"/>
            <a:ext cx="9307707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000" indent="-3420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NCP for HORIZON 2020 &amp; </a:t>
            </a:r>
            <a:r>
              <a:rPr lang="en-US" sz="2000" dirty="0" err="1" smtClean="0">
                <a:solidFill>
                  <a:schemeClr val="tx2"/>
                </a:solidFill>
              </a:rPr>
              <a:t>Euratom</a:t>
            </a:r>
            <a:r>
              <a:rPr lang="en-US" sz="2000" dirty="0" smtClean="0">
                <a:solidFill>
                  <a:schemeClr val="tx2"/>
                </a:solidFill>
              </a:rPr>
              <a:t>-Fission </a:t>
            </a:r>
            <a:endParaRPr lang="pl-PL" sz="2000" dirty="0" smtClean="0">
              <a:solidFill>
                <a:schemeClr val="tx2"/>
              </a:solidFill>
            </a:endParaRP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2000" dirty="0" err="1" smtClean="0">
                <a:solidFill>
                  <a:schemeClr val="tx2"/>
                </a:solidFill>
              </a:rPr>
              <a:t>Coordinator</a:t>
            </a:r>
            <a:r>
              <a:rPr lang="pl-PL" sz="2000" dirty="0" smtClean="0">
                <a:solidFill>
                  <a:schemeClr val="tx2"/>
                </a:solidFill>
              </a:rPr>
              <a:t> of NCP &amp; EURAXESS Networks </a:t>
            </a:r>
            <a:r>
              <a:rPr lang="pl-PL" sz="2000" dirty="0">
                <a:solidFill>
                  <a:schemeClr val="tx2"/>
                </a:solidFill>
              </a:rPr>
              <a:t>in </a:t>
            </a:r>
            <a:r>
              <a:rPr lang="pl-PL" sz="2000" dirty="0" smtClean="0">
                <a:solidFill>
                  <a:schemeClr val="tx2"/>
                </a:solidFill>
              </a:rPr>
              <a:t>Poland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C00000"/>
                </a:solidFill>
              </a:rPr>
              <a:t>C</a:t>
            </a:r>
            <a:r>
              <a:rPr lang="en-US" sz="2000" dirty="0" err="1" smtClean="0">
                <a:solidFill>
                  <a:srgbClr val="C00000"/>
                </a:solidFill>
              </a:rPr>
              <a:t>ooperation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pl-PL" sz="2000" dirty="0" smtClean="0">
                <a:solidFill>
                  <a:srgbClr val="C00000"/>
                </a:solidFill>
              </a:rPr>
              <a:t>with the Enterprise </a:t>
            </a:r>
            <a:r>
              <a:rPr lang="pl-PL" sz="2000" dirty="0">
                <a:solidFill>
                  <a:srgbClr val="C00000"/>
                </a:solidFill>
              </a:rPr>
              <a:t>Europe Network (</a:t>
            </a:r>
            <a:r>
              <a:rPr lang="pl-PL" sz="2000" dirty="0" smtClean="0">
                <a:solidFill>
                  <a:srgbClr val="C00000"/>
                </a:solidFill>
              </a:rPr>
              <a:t>EEN) and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pl-PL" sz="2000" dirty="0" err="1">
                <a:solidFill>
                  <a:srgbClr val="C00000"/>
                </a:solidFill>
              </a:rPr>
              <a:t>Thematic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Contact</a:t>
            </a:r>
            <a:r>
              <a:rPr lang="pl-PL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Points</a:t>
            </a:r>
            <a:endParaRPr lang="pl-PL" sz="2000" dirty="0" smtClean="0">
              <a:solidFill>
                <a:srgbClr val="C00000"/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325694" y="3040024"/>
            <a:ext cx="11190966" cy="1169553"/>
            <a:chOff x="325694" y="3040024"/>
            <a:chExt cx="11190966" cy="1169553"/>
          </a:xfrm>
        </p:grpSpPr>
        <p:sp>
          <p:nvSpPr>
            <p:cNvPr id="5122" name="Rectangle 2"/>
            <p:cNvSpPr>
              <a:spLocks noChangeArrowheads="1"/>
            </p:cNvSpPr>
            <p:nvPr/>
          </p:nvSpPr>
          <p:spPr bwMode="auto">
            <a:xfrm>
              <a:off x="325694" y="3040026"/>
              <a:ext cx="5473847" cy="1169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ts val="600"/>
                </a:spcBef>
                <a:spcAft>
                  <a:spcPct val="0"/>
                </a:spcAft>
              </a:pPr>
              <a:r>
                <a:rPr lang="pl-PL" sz="2000" dirty="0" smtClean="0">
                  <a:solidFill>
                    <a:schemeClr val="tx2"/>
                  </a:solidFill>
                </a:rPr>
                <a:t>The </a:t>
              </a:r>
              <a:r>
                <a:rPr lang="pl-PL" sz="2000" dirty="0" err="1" smtClean="0">
                  <a:solidFill>
                    <a:schemeClr val="tx2"/>
                  </a:solidFill>
                </a:rPr>
                <a:t>Polish</a:t>
              </a:r>
              <a:r>
                <a:rPr lang="pl-PL" sz="2000" dirty="0" smtClean="0">
                  <a:solidFill>
                    <a:schemeClr val="tx2"/>
                  </a:solidFill>
                </a:rPr>
                <a:t> NCP Organization </a:t>
              </a:r>
            </a:p>
            <a:p>
              <a:pPr lvl="0" algn="ctr" fontAlgn="base">
                <a:spcBef>
                  <a:spcPts val="600"/>
                </a:spcBef>
                <a:spcAft>
                  <a:spcPct val="0"/>
                </a:spcAft>
              </a:pPr>
              <a:r>
                <a:rPr lang="en-US" sz="2000" i="1" spc="-20" dirty="0" smtClean="0">
                  <a:solidFill>
                    <a:srgbClr val="C00000"/>
                  </a:solidFill>
                  <a:cs typeface="Calibri"/>
                </a:rPr>
                <a:t>Supp</a:t>
              </a:r>
              <a:r>
                <a:rPr lang="en-US" sz="2000" i="1" spc="-15" dirty="0" smtClean="0">
                  <a:solidFill>
                    <a:srgbClr val="C00000"/>
                  </a:solidFill>
                  <a:cs typeface="Calibri"/>
                </a:rPr>
                <a:t>ort</a:t>
              </a:r>
              <a:r>
                <a:rPr lang="en-US" sz="2000" i="1" spc="-10" dirty="0" smtClean="0">
                  <a:solidFill>
                    <a:srgbClr val="C00000"/>
                  </a:solidFill>
                  <a:cs typeface="Calibri"/>
                </a:rPr>
                <a:t>i</a:t>
              </a:r>
              <a:r>
                <a:rPr lang="en-US" sz="2000" i="1" spc="-20" dirty="0" smtClean="0">
                  <a:solidFill>
                    <a:srgbClr val="C00000"/>
                  </a:solidFill>
                  <a:cs typeface="Calibri"/>
                </a:rPr>
                <a:t>n</a:t>
              </a:r>
              <a:r>
                <a:rPr lang="en-US" sz="2000" i="1" spc="-15" dirty="0" smtClean="0">
                  <a:solidFill>
                    <a:srgbClr val="C00000"/>
                  </a:solidFill>
                  <a:cs typeface="Calibri"/>
                </a:rPr>
                <a:t>g</a:t>
              </a:r>
              <a:r>
                <a:rPr lang="en-US" sz="2000" i="1" spc="-15" dirty="0" smtClean="0">
                  <a:solidFill>
                    <a:srgbClr val="C00000"/>
                  </a:solidFill>
                  <a:cs typeface="Times New Roman"/>
                </a:rPr>
                <a:t> </a:t>
              </a:r>
              <a:r>
                <a:rPr lang="en-US" sz="2000" i="1" spc="-50" dirty="0">
                  <a:solidFill>
                    <a:srgbClr val="C00000"/>
                  </a:solidFill>
                  <a:cs typeface="Calibri"/>
                </a:rPr>
                <a:t>r</a:t>
              </a:r>
              <a:r>
                <a:rPr lang="en-US" sz="2000" i="1" spc="-15" dirty="0">
                  <a:solidFill>
                    <a:srgbClr val="C00000"/>
                  </a:solidFill>
                  <a:cs typeface="Calibri"/>
                </a:rPr>
                <a:t>e</a:t>
              </a:r>
              <a:r>
                <a:rPr lang="en-US" sz="2000" i="1" spc="-20" dirty="0">
                  <a:solidFill>
                    <a:srgbClr val="C00000"/>
                  </a:solidFill>
                  <a:cs typeface="Calibri"/>
                </a:rPr>
                <a:t>s</a:t>
              </a:r>
              <a:r>
                <a:rPr lang="en-US" sz="2000" i="1" spc="-15" dirty="0">
                  <a:solidFill>
                    <a:srgbClr val="C00000"/>
                  </a:solidFill>
                  <a:cs typeface="Calibri"/>
                </a:rPr>
                <a:t>ea</a:t>
              </a:r>
              <a:r>
                <a:rPr lang="en-US" sz="2000" i="1" spc="-50" dirty="0">
                  <a:solidFill>
                    <a:srgbClr val="C00000"/>
                  </a:solidFill>
                  <a:cs typeface="Calibri"/>
                </a:rPr>
                <a:t>r</a:t>
              </a:r>
              <a:r>
                <a:rPr lang="en-US" sz="2000" i="1" spc="-10" dirty="0">
                  <a:solidFill>
                    <a:srgbClr val="C00000"/>
                  </a:solidFill>
                  <a:cs typeface="Calibri"/>
                </a:rPr>
                <a:t>c</a:t>
              </a:r>
              <a:r>
                <a:rPr lang="en-US" sz="2000" i="1" spc="-15" dirty="0">
                  <a:solidFill>
                    <a:srgbClr val="C00000"/>
                  </a:solidFill>
                  <a:cs typeface="Calibri"/>
                </a:rPr>
                <a:t>h</a:t>
              </a:r>
              <a:r>
                <a:rPr lang="en-US" sz="2000" i="1" spc="-70" dirty="0">
                  <a:solidFill>
                    <a:srgbClr val="C00000"/>
                  </a:solidFill>
                  <a:cs typeface="Times New Roman"/>
                </a:rPr>
                <a:t> </a:t>
              </a:r>
              <a:r>
                <a:rPr lang="en-US" sz="2000" i="1" spc="-55" dirty="0">
                  <a:solidFill>
                    <a:srgbClr val="C00000"/>
                  </a:solidFill>
                  <a:cs typeface="Calibri"/>
                </a:rPr>
                <a:t>st</a:t>
              </a:r>
              <a:r>
                <a:rPr lang="en-US" sz="2000" i="1" spc="-15" dirty="0">
                  <a:solidFill>
                    <a:srgbClr val="C00000"/>
                  </a:solidFill>
                  <a:cs typeface="Calibri"/>
                </a:rPr>
                <a:t>a</a:t>
              </a:r>
              <a:r>
                <a:rPr lang="en-US" sz="2000" i="1" spc="-100" dirty="0">
                  <a:solidFill>
                    <a:srgbClr val="C00000"/>
                  </a:solidFill>
                  <a:cs typeface="Calibri"/>
                </a:rPr>
                <a:t>k</a:t>
              </a:r>
              <a:r>
                <a:rPr lang="en-US" sz="2000" i="1" spc="-15" dirty="0">
                  <a:solidFill>
                    <a:srgbClr val="C00000"/>
                  </a:solidFill>
                  <a:cs typeface="Calibri"/>
                </a:rPr>
                <a:t>e</a:t>
              </a:r>
              <a:r>
                <a:rPr lang="en-US" sz="2000" i="1" spc="-20" dirty="0">
                  <a:solidFill>
                    <a:srgbClr val="C00000"/>
                  </a:solidFill>
                  <a:cs typeface="Calibri"/>
                </a:rPr>
                <a:t>h</a:t>
              </a:r>
              <a:r>
                <a:rPr lang="en-US" sz="2000" i="1" spc="-15" dirty="0">
                  <a:solidFill>
                    <a:srgbClr val="C00000"/>
                  </a:solidFill>
                  <a:cs typeface="Calibri"/>
                </a:rPr>
                <a:t>o</a:t>
              </a:r>
              <a:r>
                <a:rPr lang="en-US" sz="2000" i="1" spc="-10" dirty="0">
                  <a:solidFill>
                    <a:srgbClr val="C00000"/>
                  </a:solidFill>
                  <a:cs typeface="Calibri"/>
                </a:rPr>
                <a:t>l</a:t>
              </a:r>
              <a:r>
                <a:rPr lang="en-US" sz="2000" i="1" spc="-20" dirty="0">
                  <a:solidFill>
                    <a:srgbClr val="C00000"/>
                  </a:solidFill>
                  <a:cs typeface="Calibri"/>
                </a:rPr>
                <a:t>d</a:t>
              </a:r>
              <a:r>
                <a:rPr lang="en-US" sz="2000" i="1" spc="-15" dirty="0">
                  <a:solidFill>
                    <a:srgbClr val="C00000"/>
                  </a:solidFill>
                  <a:cs typeface="Calibri"/>
                </a:rPr>
                <a:t>e</a:t>
              </a:r>
              <a:r>
                <a:rPr lang="en-US" sz="2000" i="1" spc="-65" dirty="0">
                  <a:solidFill>
                    <a:srgbClr val="C00000"/>
                  </a:solidFill>
                  <a:cs typeface="Calibri"/>
                </a:rPr>
                <a:t>r</a:t>
              </a:r>
              <a:r>
                <a:rPr lang="en-US" sz="2000" i="1" spc="-15" dirty="0">
                  <a:solidFill>
                    <a:srgbClr val="C00000"/>
                  </a:solidFill>
                  <a:cs typeface="Calibri"/>
                </a:rPr>
                <a:t>s</a:t>
              </a:r>
              <a:r>
                <a:rPr lang="en-US" sz="2000" i="1" spc="-10" dirty="0">
                  <a:solidFill>
                    <a:srgbClr val="C00000"/>
                  </a:solidFill>
                  <a:cs typeface="Times New Roman"/>
                </a:rPr>
                <a:t> </a:t>
              </a:r>
              <a:r>
                <a:rPr lang="en-US" sz="2000" i="1" spc="-30" dirty="0">
                  <a:solidFill>
                    <a:srgbClr val="C00000"/>
                  </a:solidFill>
                  <a:cs typeface="Calibri"/>
                </a:rPr>
                <a:t>o</a:t>
              </a:r>
              <a:r>
                <a:rPr lang="en-US" sz="2000" i="1" spc="-45" dirty="0">
                  <a:solidFill>
                    <a:srgbClr val="C00000"/>
                  </a:solidFill>
                  <a:cs typeface="Calibri"/>
                </a:rPr>
                <a:t>v</a:t>
              </a:r>
              <a:r>
                <a:rPr lang="en-US" sz="2000" i="1" spc="-15" dirty="0">
                  <a:solidFill>
                    <a:srgbClr val="C00000"/>
                  </a:solidFill>
                  <a:cs typeface="Calibri"/>
                </a:rPr>
                <a:t>er</a:t>
              </a:r>
              <a:r>
                <a:rPr lang="en-US" sz="2000" i="1" spc="-70" dirty="0">
                  <a:solidFill>
                    <a:srgbClr val="C00000"/>
                  </a:solidFill>
                  <a:cs typeface="Times New Roman"/>
                </a:rPr>
                <a:t> </a:t>
              </a:r>
              <a:endParaRPr lang="pl-PL" sz="2000" i="1" spc="-70" dirty="0" smtClean="0">
                <a:solidFill>
                  <a:srgbClr val="C00000"/>
                </a:solidFill>
                <a:cs typeface="Times New Roman"/>
              </a:endParaRPr>
            </a:p>
            <a:p>
              <a:pPr lvl="0" algn="ctr" fontAlgn="base">
                <a:spcBef>
                  <a:spcPts val="600"/>
                </a:spcBef>
                <a:spcAft>
                  <a:spcPct val="0"/>
                </a:spcAft>
              </a:pPr>
              <a:r>
                <a:rPr lang="en-US" sz="2000" i="1" spc="-20" dirty="0" smtClean="0">
                  <a:solidFill>
                    <a:srgbClr val="C00000"/>
                  </a:solidFill>
                  <a:cs typeface="Calibri"/>
                </a:rPr>
                <a:t>th</a:t>
              </a:r>
              <a:r>
                <a:rPr lang="en-US" sz="2000" i="1" spc="-15" dirty="0" smtClean="0">
                  <a:solidFill>
                    <a:srgbClr val="C00000"/>
                  </a:solidFill>
                  <a:cs typeface="Calibri"/>
                </a:rPr>
                <a:t>e</a:t>
              </a:r>
              <a:r>
                <a:rPr lang="en-US" sz="2000" i="1" spc="-55" dirty="0" smtClean="0">
                  <a:solidFill>
                    <a:srgbClr val="C00000"/>
                  </a:solidFill>
                  <a:cs typeface="Times New Roman"/>
                </a:rPr>
                <a:t> </a:t>
              </a:r>
              <a:r>
                <a:rPr lang="en-US" sz="2000" i="1" spc="-10" dirty="0">
                  <a:solidFill>
                    <a:srgbClr val="C00000"/>
                  </a:solidFill>
                  <a:cs typeface="Calibri"/>
                </a:rPr>
                <a:t>l</a:t>
              </a:r>
              <a:r>
                <a:rPr lang="en-US" sz="2000" i="1" spc="-15" dirty="0">
                  <a:solidFill>
                    <a:srgbClr val="C00000"/>
                  </a:solidFill>
                  <a:cs typeface="Calibri"/>
                </a:rPr>
                <a:t>a</a:t>
              </a:r>
              <a:r>
                <a:rPr lang="en-US" sz="2000" i="1" spc="-55" dirty="0">
                  <a:solidFill>
                    <a:srgbClr val="C00000"/>
                  </a:solidFill>
                  <a:cs typeface="Calibri"/>
                </a:rPr>
                <a:t>s</a:t>
              </a:r>
              <a:r>
                <a:rPr lang="en-US" sz="2000" i="1" spc="-10" dirty="0">
                  <a:solidFill>
                    <a:srgbClr val="C00000"/>
                  </a:solidFill>
                  <a:cs typeface="Calibri"/>
                </a:rPr>
                <a:t>t</a:t>
              </a:r>
              <a:r>
                <a:rPr lang="en-US" sz="2000" i="1" spc="-65" dirty="0">
                  <a:solidFill>
                    <a:srgbClr val="C00000"/>
                  </a:solidFill>
                  <a:cs typeface="Times New Roman"/>
                </a:rPr>
                <a:t> </a:t>
              </a:r>
              <a:r>
                <a:rPr lang="en-US" sz="2000" i="1" spc="-20" dirty="0" smtClean="0">
                  <a:solidFill>
                    <a:srgbClr val="C00000"/>
                  </a:solidFill>
                  <a:cs typeface="Calibri"/>
                </a:rPr>
                <a:t>1</a:t>
              </a:r>
              <a:r>
                <a:rPr lang="pl-PL" sz="2000" i="1" spc="-20" dirty="0" smtClean="0">
                  <a:solidFill>
                    <a:srgbClr val="C00000"/>
                  </a:solidFill>
                  <a:cs typeface="Calibri"/>
                </a:rPr>
                <a:t>6</a:t>
              </a:r>
              <a:r>
                <a:rPr lang="en-US" sz="2000" i="1" spc="-45" dirty="0" smtClean="0">
                  <a:solidFill>
                    <a:srgbClr val="C00000"/>
                  </a:solidFill>
                  <a:cs typeface="Times New Roman"/>
                </a:rPr>
                <a:t> </a:t>
              </a:r>
              <a:r>
                <a:rPr lang="en-US" sz="2000" i="1" spc="-60" dirty="0" smtClean="0">
                  <a:solidFill>
                    <a:srgbClr val="C00000"/>
                  </a:solidFill>
                  <a:cs typeface="Calibri"/>
                </a:rPr>
                <a:t>y</a:t>
              </a:r>
              <a:r>
                <a:rPr lang="en-US" sz="2000" i="1" spc="-15" dirty="0" smtClean="0">
                  <a:solidFill>
                    <a:srgbClr val="C00000"/>
                  </a:solidFill>
                  <a:cs typeface="Calibri"/>
                </a:rPr>
                <a:t>ea</a:t>
              </a:r>
              <a:r>
                <a:rPr lang="en-US" sz="2000" i="1" spc="-65" dirty="0" smtClean="0">
                  <a:solidFill>
                    <a:srgbClr val="C00000"/>
                  </a:solidFill>
                  <a:cs typeface="Calibri"/>
                </a:rPr>
                <a:t>r</a:t>
              </a:r>
              <a:r>
                <a:rPr lang="en-US" sz="2000" i="1" spc="-15" dirty="0" smtClean="0">
                  <a:solidFill>
                    <a:srgbClr val="C00000"/>
                  </a:solidFill>
                  <a:cs typeface="Calibri"/>
                </a:rPr>
                <a:t>s</a:t>
              </a:r>
              <a:endParaRPr lang="en-US" sz="2000" i="1" dirty="0">
                <a:solidFill>
                  <a:srgbClr val="C00000"/>
                </a:solidFill>
                <a:cs typeface="Calibri"/>
              </a:endParaRP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5926715" y="3040024"/>
              <a:ext cx="5589945" cy="1076264"/>
              <a:chOff x="5926715" y="2547658"/>
              <a:chExt cx="5589945" cy="1076264"/>
            </a:xfrm>
          </p:grpSpPr>
          <p:pic>
            <p:nvPicPr>
              <p:cNvPr id="5123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1377" y="2703446"/>
                <a:ext cx="990265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" name="Picture 2" descr="http://ec.europa.eu/research/fp7/images/fp7-gen-rgb_small.gif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0281" y="2720012"/>
                <a:ext cx="1118491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 descr="http://www.kpk.gov.pl/6pr.gif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943" y="2757484"/>
                <a:ext cx="767997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://www.kpk.gov.pl/5pr.gif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6715" y="2757484"/>
                <a:ext cx="767996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1641" y="2547658"/>
                <a:ext cx="1435019" cy="1076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074" name="Picture 2" descr="IPP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97" y="811610"/>
            <a:ext cx="1114012" cy="11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 descr="logo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7435" y="964753"/>
            <a:ext cx="1622436" cy="771745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9843202" y="5941033"/>
            <a:ext cx="1775884" cy="365125"/>
          </a:xfrm>
          <a:prstGeom prst="rect">
            <a:avLst/>
          </a:prstGeom>
        </p:spPr>
        <p:txBody>
          <a:bodyPr/>
          <a:lstStyle/>
          <a:p>
            <a:fld id="{715E6934-D45B-4FBD-AA5E-483E7517675D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Prostokąt 1"/>
          <p:cNvSpPr/>
          <p:nvPr/>
        </p:nvSpPr>
        <p:spPr>
          <a:xfrm>
            <a:off x="2391509" y="506453"/>
            <a:ext cx="7455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National Contact Point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for Research </a:t>
            </a:r>
            <a:r>
              <a:rPr lang="en-US" sz="2800" b="1" dirty="0" err="1" smtClean="0">
                <a:solidFill>
                  <a:srgbClr val="FF0000"/>
                </a:solidFill>
              </a:rPr>
              <a:t>Programmes</a:t>
            </a:r>
            <a:r>
              <a:rPr lang="en-US" sz="2800" b="1" dirty="0" smtClean="0">
                <a:solidFill>
                  <a:srgbClr val="FF0000"/>
                </a:solidFill>
              </a:rPr>
              <a:t> of the EU</a:t>
            </a:r>
          </a:p>
          <a:p>
            <a:pPr algn="ctr"/>
            <a:endParaRPr lang="pl-PL" sz="28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Institute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of </a:t>
            </a:r>
            <a:r>
              <a:rPr lang="en-US" sz="2800" dirty="0">
                <a:solidFill>
                  <a:schemeClr val="tx2"/>
                </a:solidFill>
              </a:rPr>
              <a:t>Fundamental Technological Research</a:t>
            </a:r>
            <a:r>
              <a:rPr lang="pl-PL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Polish Academy of Sciences </a:t>
            </a:r>
          </a:p>
        </p:txBody>
      </p:sp>
    </p:spTree>
    <p:extLst>
      <p:ext uri="{BB962C8B-B14F-4D97-AF65-F5344CB8AC3E}">
        <p14:creationId xmlns:p14="http://schemas.microsoft.com/office/powerpoint/2010/main" val="7654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91886"/>
            <a:ext cx="10058400" cy="94342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Dissemination and Exploitation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1674" y="1993260"/>
            <a:ext cx="9499600" cy="33172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3200" dirty="0" smtClean="0"/>
              <a:t>We invite you to follow the </a:t>
            </a:r>
            <a:r>
              <a:rPr lang="hu-HU" sz="3200" dirty="0" smtClean="0">
                <a:solidFill>
                  <a:srgbClr val="0070C0"/>
                </a:solidFill>
              </a:rPr>
              <a:t>‘R&amp;I LINKS2UA’</a:t>
            </a:r>
            <a:r>
              <a:rPr lang="hu-HU" sz="3200" dirty="0" smtClean="0"/>
              <a:t> project activities by</a:t>
            </a:r>
          </a:p>
          <a:p>
            <a:r>
              <a:rPr lang="hu-HU" sz="3200" dirty="0" smtClean="0"/>
              <a:t>Visiting Info Days</a:t>
            </a:r>
          </a:p>
          <a:p>
            <a:r>
              <a:rPr lang="hu-HU" sz="3200" dirty="0" smtClean="0"/>
              <a:t>Joining Webinars</a:t>
            </a:r>
          </a:p>
          <a:p>
            <a:r>
              <a:rPr lang="hu-HU" sz="3200" dirty="0" smtClean="0"/>
              <a:t>Contacting the Ukrainian National Contact Points (NCPs) </a:t>
            </a:r>
          </a:p>
        </p:txBody>
      </p:sp>
      <p:sp>
        <p:nvSpPr>
          <p:cNvPr id="4" name="10-Point Star 2"/>
          <p:cNvSpPr/>
          <p:nvPr/>
        </p:nvSpPr>
        <p:spPr>
          <a:xfrm rot="2155737">
            <a:off x="9603051" y="717363"/>
            <a:ext cx="1335111" cy="1382852"/>
          </a:xfrm>
          <a:custGeom>
            <a:avLst/>
            <a:gdLst/>
            <a:ahLst/>
            <a:cxnLst/>
            <a:rect l="l" t="t" r="r" b="b"/>
            <a:pathLst>
              <a:path w="2240712" h="2284862">
                <a:moveTo>
                  <a:pt x="1120356" y="502351"/>
                </a:moveTo>
                <a:cubicBezTo>
                  <a:pt x="766850" y="502351"/>
                  <a:pt x="480276" y="788925"/>
                  <a:pt x="480276" y="1142431"/>
                </a:cubicBezTo>
                <a:cubicBezTo>
                  <a:pt x="480276" y="1495937"/>
                  <a:pt x="766850" y="1782511"/>
                  <a:pt x="1120356" y="1782511"/>
                </a:cubicBezTo>
                <a:cubicBezTo>
                  <a:pt x="1473862" y="1782511"/>
                  <a:pt x="1760436" y="1495937"/>
                  <a:pt x="1760436" y="1142431"/>
                </a:cubicBezTo>
                <a:cubicBezTo>
                  <a:pt x="1760436" y="788925"/>
                  <a:pt x="1473862" y="502351"/>
                  <a:pt x="1120356" y="502351"/>
                </a:cubicBezTo>
                <a:close/>
                <a:moveTo>
                  <a:pt x="1120356" y="0"/>
                </a:moveTo>
                <a:lnTo>
                  <a:pt x="1235916" y="5835"/>
                </a:lnTo>
                <a:lnTo>
                  <a:pt x="1272936" y="262306"/>
                </a:lnTo>
                <a:cubicBezTo>
                  <a:pt x="1366250" y="277385"/>
                  <a:pt x="1454469" y="307832"/>
                  <a:pt x="1535137" y="350778"/>
                </a:cubicBezTo>
                <a:lnTo>
                  <a:pt x="1717618" y="169909"/>
                </a:lnTo>
                <a:cubicBezTo>
                  <a:pt x="1784880" y="209765"/>
                  <a:pt x="1846933" y="257376"/>
                  <a:pt x="1902771" y="311520"/>
                </a:cubicBezTo>
                <a:lnTo>
                  <a:pt x="1776181" y="536209"/>
                </a:lnTo>
                <a:cubicBezTo>
                  <a:pt x="1832789" y="595961"/>
                  <a:pt x="1880432" y="664114"/>
                  <a:pt x="1917285" y="738603"/>
                </a:cubicBezTo>
                <a:lnTo>
                  <a:pt x="2171750" y="695132"/>
                </a:lnTo>
                <a:cubicBezTo>
                  <a:pt x="2202288" y="766468"/>
                  <a:pt x="2225640" y="841587"/>
                  <a:pt x="2240712" y="919627"/>
                </a:cubicBezTo>
                <a:lnTo>
                  <a:pt x="2006230" y="1027513"/>
                </a:lnTo>
                <a:cubicBezTo>
                  <a:pt x="2011939" y="1065062"/>
                  <a:pt x="2014433" y="1103455"/>
                  <a:pt x="2014433" y="1142431"/>
                </a:cubicBezTo>
                <a:cubicBezTo>
                  <a:pt x="2014433" y="1181407"/>
                  <a:pt x="2011939" y="1219801"/>
                  <a:pt x="2006230" y="1257349"/>
                </a:cubicBezTo>
                <a:lnTo>
                  <a:pt x="2240712" y="1365235"/>
                </a:lnTo>
                <a:cubicBezTo>
                  <a:pt x="2225640" y="1443275"/>
                  <a:pt x="2202288" y="1518394"/>
                  <a:pt x="2171750" y="1589731"/>
                </a:cubicBezTo>
                <a:lnTo>
                  <a:pt x="1917285" y="1546259"/>
                </a:lnTo>
                <a:cubicBezTo>
                  <a:pt x="1880432" y="1620748"/>
                  <a:pt x="1832789" y="1688902"/>
                  <a:pt x="1776181" y="1748654"/>
                </a:cubicBezTo>
                <a:lnTo>
                  <a:pt x="1902771" y="1973343"/>
                </a:lnTo>
                <a:cubicBezTo>
                  <a:pt x="1846933" y="2027487"/>
                  <a:pt x="1784879" y="2075098"/>
                  <a:pt x="1717617" y="2114954"/>
                </a:cubicBezTo>
                <a:lnTo>
                  <a:pt x="1535137" y="1934085"/>
                </a:lnTo>
                <a:cubicBezTo>
                  <a:pt x="1454469" y="1977030"/>
                  <a:pt x="1366250" y="2007478"/>
                  <a:pt x="1272936" y="2022557"/>
                </a:cubicBezTo>
                <a:lnTo>
                  <a:pt x="1235916" y="2279027"/>
                </a:lnTo>
                <a:cubicBezTo>
                  <a:pt x="1197918" y="2282907"/>
                  <a:pt x="1159366" y="2284862"/>
                  <a:pt x="1120356" y="2284862"/>
                </a:cubicBezTo>
                <a:lnTo>
                  <a:pt x="1004797" y="2279027"/>
                </a:lnTo>
                <a:lnTo>
                  <a:pt x="967776" y="2022557"/>
                </a:lnTo>
                <a:cubicBezTo>
                  <a:pt x="874463" y="2007478"/>
                  <a:pt x="786243" y="1977030"/>
                  <a:pt x="705576" y="1934085"/>
                </a:cubicBezTo>
                <a:lnTo>
                  <a:pt x="523095" y="2114954"/>
                </a:lnTo>
                <a:cubicBezTo>
                  <a:pt x="455833" y="2075098"/>
                  <a:pt x="393780" y="2027487"/>
                  <a:pt x="337942" y="1973343"/>
                </a:cubicBezTo>
                <a:lnTo>
                  <a:pt x="464531" y="1748654"/>
                </a:lnTo>
                <a:cubicBezTo>
                  <a:pt x="407924" y="1688902"/>
                  <a:pt x="360280" y="1620748"/>
                  <a:pt x="323426" y="1546259"/>
                </a:cubicBezTo>
                <a:lnTo>
                  <a:pt x="68962" y="1589731"/>
                </a:lnTo>
                <a:cubicBezTo>
                  <a:pt x="38425" y="1518394"/>
                  <a:pt x="15072" y="1443275"/>
                  <a:pt x="0" y="1365235"/>
                </a:cubicBezTo>
                <a:lnTo>
                  <a:pt x="234482" y="1257349"/>
                </a:lnTo>
                <a:cubicBezTo>
                  <a:pt x="228773" y="1219801"/>
                  <a:pt x="226279" y="1181407"/>
                  <a:pt x="226279" y="1142431"/>
                </a:cubicBezTo>
                <a:cubicBezTo>
                  <a:pt x="226279" y="1103455"/>
                  <a:pt x="228773" y="1065062"/>
                  <a:pt x="234482" y="1027513"/>
                </a:cubicBezTo>
                <a:lnTo>
                  <a:pt x="0" y="919627"/>
                </a:lnTo>
                <a:cubicBezTo>
                  <a:pt x="15072" y="841587"/>
                  <a:pt x="38425" y="766468"/>
                  <a:pt x="68962" y="695132"/>
                </a:cubicBezTo>
                <a:lnTo>
                  <a:pt x="323426" y="738603"/>
                </a:lnTo>
                <a:cubicBezTo>
                  <a:pt x="360280" y="664114"/>
                  <a:pt x="407924" y="595961"/>
                  <a:pt x="464531" y="536209"/>
                </a:cubicBezTo>
                <a:lnTo>
                  <a:pt x="337941" y="311520"/>
                </a:lnTo>
                <a:cubicBezTo>
                  <a:pt x="393779" y="257376"/>
                  <a:pt x="455833" y="209765"/>
                  <a:pt x="523094" y="169908"/>
                </a:cubicBezTo>
                <a:lnTo>
                  <a:pt x="705576" y="350778"/>
                </a:lnTo>
                <a:cubicBezTo>
                  <a:pt x="786243" y="307832"/>
                  <a:pt x="874463" y="277385"/>
                  <a:pt x="967776" y="262306"/>
                </a:cubicBezTo>
                <a:lnTo>
                  <a:pt x="1004797" y="5835"/>
                </a:lnTo>
                <a:cubicBezTo>
                  <a:pt x="1042794" y="1955"/>
                  <a:pt x="1081347" y="0"/>
                  <a:pt x="1120356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362529" y="860425"/>
            <a:ext cx="9365342" cy="1351639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Thank you for your attention!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Дякую за увагу!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92216" y="2516862"/>
            <a:ext cx="73034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800" i="1" dirty="0" smtClean="0">
                <a:solidFill>
                  <a:srgbClr val="0070C0"/>
                </a:solidFill>
              </a:rPr>
              <a:t>Olga Zyrina</a:t>
            </a:r>
          </a:p>
          <a:p>
            <a:pPr algn="ctr">
              <a:lnSpc>
                <a:spcPct val="150000"/>
              </a:lnSpc>
            </a:pPr>
            <a:r>
              <a:rPr lang="hu-HU" sz="2400" i="1" dirty="0" smtClean="0">
                <a:solidFill>
                  <a:srgbClr val="0070C0"/>
                </a:solidFill>
              </a:rPr>
              <a:t>IPPT-PAN, Warsaw, Poland</a:t>
            </a:r>
            <a:endParaRPr lang="hu-HU" sz="2400" i="1" dirty="0">
              <a:solidFill>
                <a:srgbClr val="0070C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9" y="4180651"/>
            <a:ext cx="2434047" cy="13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52182" y="332657"/>
            <a:ext cx="11553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6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Network of </a:t>
            </a:r>
            <a:r>
              <a:rPr lang="pl-PL" sz="3600" b="1" dirty="0" err="1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NCPs</a:t>
            </a:r>
            <a:r>
              <a:rPr lang="pl-PL" sz="36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Poland</a:t>
            </a:r>
            <a:endParaRPr lang="pl-PL" sz="36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377424" y="1290146"/>
            <a:ext cx="8888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NCP</a:t>
            </a:r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-PL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b="1" i="1" dirty="0" smtClean="0">
                <a:solidFill>
                  <a:srgbClr val="00B0F0"/>
                </a:solidFill>
                <a:latin typeface="Calibri" pitchFamily="34" charset="0"/>
              </a:rPr>
              <a:t>+ 11 Regional Contact Points </a:t>
            </a:r>
            <a:endParaRPr lang="en-US" sz="3200" b="1" i="1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5193324" y="1898388"/>
            <a:ext cx="4829906" cy="4081784"/>
            <a:chOff x="6599213" y="3911666"/>
            <a:chExt cx="1940928" cy="18124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14" t="32387" r="4433" b="34489"/>
            <a:stretch/>
          </p:blipFill>
          <p:spPr bwMode="auto">
            <a:xfrm>
              <a:off x="6599213" y="3911666"/>
              <a:ext cx="1940928" cy="181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Elipsa 8"/>
            <p:cNvSpPr>
              <a:spLocks noChangeAspect="1"/>
            </p:cNvSpPr>
            <p:nvPr/>
          </p:nvSpPr>
          <p:spPr bwMode="auto">
            <a:xfrm>
              <a:off x="7839551" y="4694135"/>
              <a:ext cx="144000" cy="1440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9890961" y="3720842"/>
            <a:ext cx="194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NCP-PL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232219" y="2650556"/>
            <a:ext cx="3870517" cy="2169825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lang="en-US" b="1" spc="70" dirty="0">
                <a:solidFill>
                  <a:srgbClr val="C00000"/>
                </a:solidFill>
                <a:latin typeface="+mn-lt"/>
                <a:cs typeface="Times New Roman"/>
              </a:rPr>
              <a:t>Our</a:t>
            </a:r>
            <a:r>
              <a:rPr lang="en-US" b="1" spc="45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b="1" spc="20" dirty="0">
                <a:solidFill>
                  <a:srgbClr val="C00000"/>
                </a:solidFill>
                <a:latin typeface="+mn-lt"/>
                <a:cs typeface="Times New Roman"/>
              </a:rPr>
              <a:t>mission</a:t>
            </a:r>
            <a:r>
              <a:rPr lang="en-US" spc="20" dirty="0">
                <a:solidFill>
                  <a:srgbClr val="C00000"/>
                </a:solidFill>
                <a:latin typeface="+mn-lt"/>
                <a:cs typeface="Times New Roman"/>
              </a:rPr>
              <a:t>:</a:t>
            </a:r>
            <a:r>
              <a:rPr lang="en-US" spc="45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25" dirty="0">
                <a:solidFill>
                  <a:srgbClr val="C00000"/>
                </a:solidFill>
                <a:latin typeface="+mn-lt"/>
                <a:cs typeface="Times New Roman"/>
              </a:rPr>
              <a:t>to</a:t>
            </a:r>
            <a:r>
              <a:rPr lang="en-US" i="1" spc="45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30" dirty="0">
                <a:solidFill>
                  <a:srgbClr val="C00000"/>
                </a:solidFill>
                <a:latin typeface="+mn-lt"/>
                <a:cs typeface="Times New Roman"/>
              </a:rPr>
              <a:t>support</a:t>
            </a:r>
            <a:r>
              <a:rPr lang="en-US" i="1" spc="45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15" dirty="0">
                <a:solidFill>
                  <a:srgbClr val="C00000"/>
                </a:solidFill>
                <a:latin typeface="+mn-lt"/>
                <a:cs typeface="Times New Roman"/>
              </a:rPr>
              <a:t>the</a:t>
            </a:r>
            <a:r>
              <a:rPr lang="en-US" i="1" spc="45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15" dirty="0">
                <a:solidFill>
                  <a:srgbClr val="C00000"/>
                </a:solidFill>
                <a:latin typeface="+mn-lt"/>
                <a:cs typeface="Times New Roman"/>
              </a:rPr>
              <a:t>participation</a:t>
            </a:r>
            <a:r>
              <a:rPr lang="en-US" i="1" spc="45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55" dirty="0">
                <a:solidFill>
                  <a:srgbClr val="C00000"/>
                </a:solidFill>
                <a:latin typeface="+mn-lt"/>
                <a:cs typeface="Times New Roman"/>
              </a:rPr>
              <a:t>of</a:t>
            </a:r>
            <a:r>
              <a:rPr lang="en-US" i="1" spc="45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+mn-lt"/>
                <a:cs typeface="Times New Roman"/>
              </a:rPr>
              <a:t>P</a:t>
            </a:r>
            <a:r>
              <a:rPr lang="en-US" i="1" spc="20" dirty="0">
                <a:solidFill>
                  <a:srgbClr val="C00000"/>
                </a:solidFill>
                <a:latin typeface="+mn-lt"/>
                <a:cs typeface="Times New Roman"/>
              </a:rPr>
              <a:t>olish</a:t>
            </a:r>
            <a:r>
              <a:rPr lang="en-US" i="1" spc="45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+mn-lt"/>
                <a:cs typeface="Times New Roman"/>
              </a:rPr>
              <a:t>resear</a:t>
            </a:r>
            <a:r>
              <a:rPr lang="en-US" i="1" spc="-15" dirty="0">
                <a:solidFill>
                  <a:srgbClr val="C00000"/>
                </a:solidFill>
                <a:latin typeface="+mn-lt"/>
                <a:cs typeface="Times New Roman"/>
              </a:rPr>
              <a:t>c</a:t>
            </a:r>
            <a:r>
              <a:rPr lang="en-US" i="1" spc="55" dirty="0">
                <a:solidFill>
                  <a:srgbClr val="C00000"/>
                </a:solidFill>
                <a:latin typeface="+mn-lt"/>
                <a:cs typeface="Times New Roman"/>
              </a:rPr>
              <a:t>h</a:t>
            </a:r>
            <a:r>
              <a:rPr lang="en-US" i="1" spc="45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20" dirty="0">
                <a:solidFill>
                  <a:srgbClr val="C00000"/>
                </a:solidFill>
                <a:latin typeface="+mn-lt"/>
                <a:cs typeface="Times New Roman"/>
              </a:rPr>
              <a:t>institution</a:t>
            </a:r>
            <a:r>
              <a:rPr lang="en-US" i="1" spc="-35" dirty="0">
                <a:solidFill>
                  <a:srgbClr val="C00000"/>
                </a:solidFill>
                <a:latin typeface="+mn-lt"/>
                <a:cs typeface="Times New Roman"/>
              </a:rPr>
              <a:t>s</a:t>
            </a:r>
            <a:r>
              <a:rPr lang="en-US" i="1" dirty="0">
                <a:solidFill>
                  <a:srgbClr val="C00000"/>
                </a:solidFill>
                <a:latin typeface="+mn-lt"/>
                <a:cs typeface="Times New Roman"/>
              </a:rPr>
              <a:t>,</a:t>
            </a:r>
            <a:r>
              <a:rPr lang="en-US" i="1" spc="-10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10" dirty="0">
                <a:solidFill>
                  <a:srgbClr val="C00000"/>
                </a:solidFill>
                <a:latin typeface="+mn-lt"/>
                <a:cs typeface="Times New Roman"/>
              </a:rPr>
              <a:t>enterprises</a:t>
            </a:r>
            <a:r>
              <a:rPr lang="en-US" i="1" spc="5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25" dirty="0">
                <a:solidFill>
                  <a:srgbClr val="C00000"/>
                </a:solidFill>
                <a:latin typeface="+mn-lt"/>
                <a:cs typeface="Times New Roman"/>
              </a:rPr>
              <a:t>an</a:t>
            </a:r>
            <a:r>
              <a:rPr lang="en-US" i="1" spc="35" dirty="0">
                <a:solidFill>
                  <a:srgbClr val="C00000"/>
                </a:solidFill>
                <a:latin typeface="+mn-lt"/>
                <a:cs typeface="Times New Roman"/>
              </a:rPr>
              <a:t>d</a:t>
            </a:r>
            <a:r>
              <a:rPr lang="en-US" i="1" spc="-60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10" dirty="0" err="1">
                <a:solidFill>
                  <a:srgbClr val="C00000"/>
                </a:solidFill>
                <a:latin typeface="+mn-lt"/>
                <a:cs typeface="Times New Roman"/>
              </a:rPr>
              <a:t>organisation</a:t>
            </a:r>
            <a:r>
              <a:rPr lang="en-US" i="1" spc="15" dirty="0" err="1">
                <a:solidFill>
                  <a:srgbClr val="C00000"/>
                </a:solidFill>
                <a:latin typeface="+mn-lt"/>
                <a:cs typeface="Times New Roman"/>
              </a:rPr>
              <a:t>s</a:t>
            </a:r>
            <a:r>
              <a:rPr lang="en-US" i="1" spc="-60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10" dirty="0">
                <a:solidFill>
                  <a:srgbClr val="C00000"/>
                </a:solidFill>
                <a:latin typeface="+mn-lt"/>
                <a:cs typeface="Times New Roman"/>
              </a:rPr>
              <a:t>i</a:t>
            </a:r>
            <a:r>
              <a:rPr lang="en-US" i="1" spc="35" dirty="0">
                <a:solidFill>
                  <a:srgbClr val="C00000"/>
                </a:solidFill>
                <a:latin typeface="+mn-lt"/>
                <a:cs typeface="Times New Roman"/>
              </a:rPr>
              <a:t>n</a:t>
            </a:r>
            <a:r>
              <a:rPr lang="en-US" i="1" spc="-60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5" dirty="0">
                <a:solidFill>
                  <a:srgbClr val="C00000"/>
                </a:solidFill>
                <a:latin typeface="+mn-lt"/>
                <a:cs typeface="Times New Roman"/>
              </a:rPr>
              <a:t>th</a:t>
            </a:r>
            <a:r>
              <a:rPr lang="en-US" i="1" spc="20" dirty="0">
                <a:solidFill>
                  <a:srgbClr val="C00000"/>
                </a:solidFill>
                <a:latin typeface="+mn-lt"/>
                <a:cs typeface="Times New Roman"/>
              </a:rPr>
              <a:t>e</a:t>
            </a:r>
            <a:r>
              <a:rPr lang="en-US" i="1" spc="-60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-25" dirty="0">
                <a:solidFill>
                  <a:srgbClr val="C00000"/>
                </a:solidFill>
                <a:latin typeface="+mn-lt"/>
                <a:cs typeface="Times New Roman"/>
              </a:rPr>
              <a:t>Fr</a:t>
            </a:r>
            <a:r>
              <a:rPr lang="en-US" i="1" spc="30" dirty="0">
                <a:solidFill>
                  <a:srgbClr val="C00000"/>
                </a:solidFill>
                <a:latin typeface="+mn-lt"/>
                <a:cs typeface="Times New Roman"/>
              </a:rPr>
              <a:t>ame</a:t>
            </a:r>
            <a:r>
              <a:rPr lang="en-US" i="1" spc="35" dirty="0">
                <a:solidFill>
                  <a:srgbClr val="C00000"/>
                </a:solidFill>
                <a:latin typeface="+mn-lt"/>
                <a:cs typeface="Times New Roman"/>
              </a:rPr>
              <a:t>w</a:t>
            </a:r>
            <a:r>
              <a:rPr lang="en-US" i="1" spc="20" dirty="0">
                <a:solidFill>
                  <a:srgbClr val="C00000"/>
                </a:solidFill>
                <a:latin typeface="+mn-lt"/>
                <a:cs typeface="Times New Roman"/>
              </a:rPr>
              <a:t>o</a:t>
            </a:r>
            <a:r>
              <a:rPr lang="en-US" i="1" dirty="0">
                <a:solidFill>
                  <a:srgbClr val="C00000"/>
                </a:solidFill>
                <a:latin typeface="+mn-lt"/>
                <a:cs typeface="Times New Roman"/>
              </a:rPr>
              <a:t>r</a:t>
            </a:r>
            <a:r>
              <a:rPr lang="en-US" i="1" spc="105" dirty="0">
                <a:solidFill>
                  <a:srgbClr val="C00000"/>
                </a:solidFill>
                <a:latin typeface="+mn-lt"/>
                <a:cs typeface="Times New Roman"/>
              </a:rPr>
              <a:t>k</a:t>
            </a:r>
            <a:r>
              <a:rPr lang="en-US" i="1" spc="-60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n-US" i="1" spc="20" dirty="0" err="1" smtClean="0">
                <a:solidFill>
                  <a:srgbClr val="C00000"/>
                </a:solidFill>
                <a:latin typeface="+mn-lt"/>
                <a:cs typeface="Times New Roman"/>
              </a:rPr>
              <a:t>P</a:t>
            </a:r>
            <a:r>
              <a:rPr lang="en-US" i="1" spc="-5" dirty="0" err="1" smtClean="0">
                <a:solidFill>
                  <a:srgbClr val="C00000"/>
                </a:solidFill>
                <a:latin typeface="+mn-lt"/>
                <a:cs typeface="Times New Roman"/>
              </a:rPr>
              <a:t>r</a:t>
            </a:r>
            <a:r>
              <a:rPr lang="en-US" i="1" spc="10" dirty="0" err="1" smtClean="0">
                <a:solidFill>
                  <a:srgbClr val="C00000"/>
                </a:solidFill>
                <a:latin typeface="+mn-lt"/>
                <a:cs typeface="Times New Roman"/>
              </a:rPr>
              <a:t>og</a:t>
            </a:r>
            <a:r>
              <a:rPr lang="en-US" i="1" spc="-10" dirty="0" err="1" smtClean="0">
                <a:solidFill>
                  <a:srgbClr val="C00000"/>
                </a:solidFill>
                <a:latin typeface="+mn-lt"/>
                <a:cs typeface="Times New Roman"/>
              </a:rPr>
              <a:t>r</a:t>
            </a:r>
            <a:r>
              <a:rPr lang="en-US" i="1" spc="40" dirty="0" err="1" smtClean="0">
                <a:solidFill>
                  <a:srgbClr val="C00000"/>
                </a:solidFill>
                <a:latin typeface="+mn-lt"/>
                <a:cs typeface="Times New Roman"/>
              </a:rPr>
              <a:t>amme</a:t>
            </a:r>
            <a:r>
              <a:rPr lang="pl-PL" i="1" spc="40" dirty="0" smtClean="0">
                <a:solidFill>
                  <a:srgbClr val="C00000"/>
                </a:solidFill>
                <a:latin typeface="+mn-lt"/>
                <a:cs typeface="Times New Roman"/>
              </a:rPr>
              <a:t> H2020</a:t>
            </a:r>
            <a:r>
              <a:rPr lang="pl-PL" i="1" spc="70" dirty="0" smtClean="0">
                <a:solidFill>
                  <a:srgbClr val="C00000"/>
                </a:solidFill>
                <a:latin typeface="+mn-lt"/>
                <a:cs typeface="Times New Roman"/>
              </a:rPr>
              <a:t>.</a:t>
            </a:r>
            <a:endParaRPr lang="en-US" dirty="0">
              <a:solidFill>
                <a:srgbClr val="C00000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42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700592"/>
            <a:ext cx="10058400" cy="94342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002060"/>
                </a:solidFill>
              </a:rPr>
              <a:t>HORIZON 2020</a:t>
            </a:r>
            <a:endParaRPr lang="hu-HU" sz="4800" b="1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838200" y="2536823"/>
            <a:ext cx="10515600" cy="2720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/>
              <a:t>Horizon 2020 – </a:t>
            </a:r>
            <a:r>
              <a:rPr lang="en-US" sz="4000" dirty="0" smtClean="0"/>
              <a:t>is </a:t>
            </a:r>
            <a:r>
              <a:rPr lang="en-US" sz="4000" dirty="0"/>
              <a:t>the biggest EU Research and Innovation </a:t>
            </a:r>
            <a:r>
              <a:rPr lang="en-US" sz="4000" dirty="0" err="1"/>
              <a:t>programme</a:t>
            </a:r>
            <a:r>
              <a:rPr lang="en-US" sz="4000" dirty="0"/>
              <a:t> </a:t>
            </a:r>
            <a:r>
              <a:rPr lang="en-US" sz="4000" dirty="0" smtClean="0"/>
              <a:t>with </a:t>
            </a:r>
            <a:r>
              <a:rPr lang="en-US" sz="4000" dirty="0"/>
              <a:t>nearly €80 billion of funding available over 7 years (2014 to 2020)</a:t>
            </a:r>
            <a:r>
              <a:rPr lang="pl-PL" sz="4000" dirty="0" smtClean="0"/>
              <a:t>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4311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442686"/>
            <a:ext cx="10058400" cy="94342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002060"/>
                </a:solidFill>
              </a:rPr>
              <a:t>HORIZON 2020</a:t>
            </a:r>
            <a:endParaRPr lang="hu-HU" sz="4800" b="1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863600" y="1673225"/>
            <a:ext cx="10515600" cy="905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700" dirty="0" smtClean="0"/>
              <a:t>The </a:t>
            </a:r>
            <a:r>
              <a:rPr lang="pl-PL" sz="2700" dirty="0" err="1" smtClean="0"/>
              <a:t>Research</a:t>
            </a:r>
            <a:r>
              <a:rPr lang="pl-PL" sz="2700" dirty="0" smtClean="0"/>
              <a:t> and </a:t>
            </a:r>
            <a:r>
              <a:rPr lang="pl-PL" sz="2700" dirty="0" err="1" smtClean="0"/>
              <a:t>Innovation</a:t>
            </a:r>
            <a:r>
              <a:rPr lang="pl-PL" sz="2700" dirty="0" smtClean="0"/>
              <a:t> </a:t>
            </a:r>
            <a:r>
              <a:rPr lang="pl-PL" sz="2700" dirty="0" err="1" smtClean="0"/>
              <a:t>funded</a:t>
            </a:r>
            <a:r>
              <a:rPr lang="pl-PL" sz="2700" dirty="0" smtClean="0"/>
              <a:t> </a:t>
            </a:r>
            <a:r>
              <a:rPr lang="pl-PL" sz="2700" dirty="0" err="1" smtClean="0"/>
              <a:t>within</a:t>
            </a:r>
            <a:r>
              <a:rPr lang="pl-PL" sz="2700" dirty="0" smtClean="0"/>
              <a:t> the HORIZON 2020 </a:t>
            </a:r>
            <a:r>
              <a:rPr lang="pl-PL" sz="2700" dirty="0" err="1" smtClean="0"/>
              <a:t>are</a:t>
            </a:r>
            <a:r>
              <a:rPr lang="pl-PL" sz="2700" dirty="0" smtClean="0"/>
              <a:t> </a:t>
            </a:r>
            <a:r>
              <a:rPr lang="pl-PL" sz="2700" dirty="0" err="1" smtClean="0"/>
              <a:t>grouped</a:t>
            </a:r>
            <a:r>
              <a:rPr lang="pl-PL" sz="2700" dirty="0" smtClean="0"/>
              <a:t> under 3 </a:t>
            </a:r>
            <a:r>
              <a:rPr lang="pl-PL" sz="2700" dirty="0" err="1" smtClean="0"/>
              <a:t>broad</a:t>
            </a:r>
            <a:r>
              <a:rPr lang="pl-PL" sz="2700" dirty="0" smtClean="0"/>
              <a:t> </a:t>
            </a:r>
            <a:r>
              <a:rPr lang="pl-PL" sz="2700" dirty="0" err="1" smtClean="0"/>
              <a:t>headings</a:t>
            </a:r>
            <a:r>
              <a:rPr lang="pl-PL" sz="2700" dirty="0" smtClean="0"/>
              <a:t>:</a:t>
            </a:r>
          </a:p>
        </p:txBody>
      </p:sp>
      <p:sp>
        <p:nvSpPr>
          <p:cNvPr id="4" name="Symbol zastępczy zawartości 5"/>
          <p:cNvSpPr txBox="1">
            <a:spLocks/>
          </p:cNvSpPr>
          <p:nvPr/>
        </p:nvSpPr>
        <p:spPr>
          <a:xfrm>
            <a:off x="1168398" y="2623892"/>
            <a:ext cx="10515600" cy="3401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pl-PL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Excellent</a:t>
            </a:r>
            <a:r>
              <a:rPr kumimoji="0" lang="pl-PL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science 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l-P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funding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promising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pl-P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technologies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pl-P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pl-PL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Industrial </a:t>
            </a:r>
            <a:r>
              <a:rPr kumimoji="0" lang="pl-PL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leadership</a:t>
            </a:r>
            <a:r>
              <a:rPr kumimoji="0" lang="pl-PL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l-P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n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anotechnologies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dvanced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aterials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iotechnology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pl-P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pl-P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pl-PL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Societal</a:t>
            </a:r>
            <a:r>
              <a:rPr kumimoji="0" lang="pl-PL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  <a:r>
              <a:rPr kumimoji="0" lang="pl-PL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l-P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health, </a:t>
            </a:r>
            <a:r>
              <a:rPr kumimoji="0" lang="pl-P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efficient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energy, </a:t>
            </a:r>
            <a:r>
              <a:rPr kumimoji="0" lang="pl-P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climate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action, environment and </a:t>
            </a:r>
            <a:r>
              <a:rPr kumimoji="0" lang="pl-P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secure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societies</a:t>
            </a: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14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442686"/>
            <a:ext cx="10058400" cy="94342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002060"/>
                </a:solidFill>
              </a:rPr>
              <a:t>HORIZON 2020</a:t>
            </a:r>
            <a:endParaRPr lang="hu-HU" sz="4800" b="1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79501" y="1589210"/>
            <a:ext cx="10515600" cy="778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err="1" smtClean="0"/>
              <a:t>Other</a:t>
            </a:r>
            <a:r>
              <a:rPr lang="pl-PL" sz="3200" dirty="0" smtClean="0"/>
              <a:t> </a:t>
            </a:r>
            <a:r>
              <a:rPr lang="pl-PL" sz="3200" dirty="0" err="1" smtClean="0"/>
              <a:t>programmes</a:t>
            </a:r>
            <a:r>
              <a:rPr lang="pl-PL" sz="3200" dirty="0" smtClean="0"/>
              <a:t> </a:t>
            </a:r>
            <a:r>
              <a:rPr lang="pl-PL" sz="3200" dirty="0" err="1" smtClean="0"/>
              <a:t>funded</a:t>
            </a:r>
            <a:r>
              <a:rPr lang="pl-PL" sz="3200" dirty="0" smtClean="0"/>
              <a:t> under the HORIZON 2020 </a:t>
            </a:r>
            <a:r>
              <a:rPr lang="pl-PL" sz="3200" dirty="0" err="1" smtClean="0"/>
              <a:t>include</a:t>
            </a:r>
            <a:r>
              <a:rPr lang="pl-PL" sz="3200" dirty="0" smtClean="0"/>
              <a:t>:</a:t>
            </a:r>
            <a:endParaRPr lang="en-US" sz="3200" dirty="0" smtClean="0"/>
          </a:p>
        </p:txBody>
      </p:sp>
      <p:sp>
        <p:nvSpPr>
          <p:cNvPr id="4" name="Symbol zastępczy zawartości 5"/>
          <p:cNvSpPr txBox="1">
            <a:spLocks/>
          </p:cNvSpPr>
          <p:nvPr/>
        </p:nvSpPr>
        <p:spPr>
          <a:xfrm>
            <a:off x="1372577" y="2222253"/>
            <a:ext cx="10515600" cy="4014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Spreading Excellence and Widening Participation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 with and for Society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Cross-cutting activities (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industry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circular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economy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sustainable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cities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Track to Innovation Pilot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Institute of Innovation and Technology (EIT)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 Cyber-Physical Systems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Euratom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1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442686"/>
            <a:ext cx="10058400" cy="94342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002060"/>
                </a:solidFill>
              </a:rPr>
              <a:t>HORIZON 2020</a:t>
            </a:r>
            <a:endParaRPr lang="hu-HU" sz="4800" b="1" dirty="0">
              <a:solidFill>
                <a:srgbClr val="00206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76548" y="1423852"/>
            <a:ext cx="8138160" cy="640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err="1" smtClean="0"/>
              <a:t>Information</a:t>
            </a:r>
            <a:r>
              <a:rPr lang="pl-PL" sz="2400" dirty="0" smtClean="0"/>
              <a:t> </a:t>
            </a:r>
            <a:r>
              <a:rPr lang="pl-PL" sz="2400" dirty="0" err="1" smtClean="0"/>
              <a:t>about</a:t>
            </a:r>
            <a:r>
              <a:rPr lang="pl-PL" sz="2400" dirty="0" smtClean="0"/>
              <a:t> </a:t>
            </a:r>
            <a:r>
              <a:rPr lang="pl-PL" sz="2400" dirty="0" err="1" smtClean="0"/>
              <a:t>calls</a:t>
            </a:r>
            <a:r>
              <a:rPr lang="pl-PL" sz="2400" dirty="0" smtClean="0"/>
              <a:t> </a:t>
            </a:r>
            <a:r>
              <a:rPr lang="pl-PL" sz="2400" dirty="0" err="1" smtClean="0"/>
              <a:t>could</a:t>
            </a:r>
            <a:r>
              <a:rPr lang="pl-PL" sz="2400" dirty="0" smtClean="0"/>
              <a:t> be </a:t>
            </a:r>
            <a:r>
              <a:rPr lang="pl-PL" sz="2400" dirty="0" err="1" smtClean="0"/>
              <a:t>found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:</a:t>
            </a:r>
          </a:p>
          <a:p>
            <a:pPr marL="0" indent="0">
              <a:buNone/>
            </a:pPr>
            <a:endParaRPr lang="pl-PL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8446" y="1857093"/>
            <a:ext cx="8467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6463" y="4484367"/>
            <a:ext cx="100774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28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442686"/>
            <a:ext cx="10058400" cy="94342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002060"/>
                </a:solidFill>
              </a:rPr>
              <a:t>HORIZON 2020 and </a:t>
            </a:r>
            <a:r>
              <a:rPr lang="hu-HU" sz="4800" b="1" dirty="0" smtClean="0">
                <a:solidFill>
                  <a:srgbClr val="00B0F0"/>
                </a:solidFill>
              </a:rPr>
              <a:t>Ukraine</a:t>
            </a:r>
            <a:endParaRPr lang="hu-HU" sz="4800" b="1" dirty="0">
              <a:solidFill>
                <a:srgbClr val="00B0F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277815" y="1721093"/>
            <a:ext cx="9550400" cy="1326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Legal entities </a:t>
            </a:r>
            <a:r>
              <a:rPr lang="en-US" sz="3200" dirty="0" smtClean="0"/>
              <a:t>eligible </a:t>
            </a:r>
            <a:r>
              <a:rPr lang="en-US" sz="3200" dirty="0"/>
              <a:t>to receive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en-US" sz="3200" dirty="0" smtClean="0"/>
              <a:t>funding </a:t>
            </a:r>
            <a:r>
              <a:rPr lang="en-US" sz="3200" dirty="0"/>
              <a:t>through Horizon </a:t>
            </a:r>
            <a:r>
              <a:rPr lang="en-US" sz="3200" dirty="0" smtClean="0"/>
              <a:t>2020</a:t>
            </a:r>
            <a:r>
              <a:rPr lang="pl-PL" sz="3200" dirty="0" smtClean="0"/>
              <a:t> </a:t>
            </a:r>
            <a:r>
              <a:rPr lang="pl-PL" sz="3200" dirty="0" err="1" smtClean="0"/>
              <a:t>can</a:t>
            </a:r>
            <a:r>
              <a:rPr lang="pl-PL" sz="3200" dirty="0" smtClean="0"/>
              <a:t> be </a:t>
            </a:r>
            <a:r>
              <a:rPr lang="pl-PL" sz="3200" dirty="0" err="1" smtClean="0"/>
              <a:t>located</a:t>
            </a:r>
            <a:r>
              <a:rPr lang="pl-PL" sz="3200" dirty="0" smtClean="0"/>
              <a:t> </a:t>
            </a:r>
            <a:r>
              <a:rPr lang="pl-PL" sz="3200" dirty="0" err="1" smtClean="0"/>
              <a:t>in</a:t>
            </a:r>
            <a:r>
              <a:rPr lang="pl-PL" sz="3200" dirty="0" smtClean="0"/>
              <a:t>:</a:t>
            </a:r>
            <a:endParaRPr lang="en-US" sz="3200" dirty="0"/>
          </a:p>
        </p:txBody>
      </p:sp>
      <p:sp>
        <p:nvSpPr>
          <p:cNvPr id="4" name="Symbol zastępczy zawartości 5"/>
          <p:cNvSpPr txBox="1">
            <a:spLocks/>
          </p:cNvSpPr>
          <p:nvPr/>
        </p:nvSpPr>
        <p:spPr>
          <a:xfrm>
            <a:off x="1371600" y="2998901"/>
            <a:ext cx="9550400" cy="2757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Member States of the European Union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EU13 and EU15 –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old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states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Countries Associated to Horizon 2020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such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Iceland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Norway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Serbia, Israel,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Moldova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Ukraine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Georgia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8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442686"/>
            <a:ext cx="10058400" cy="94342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002060"/>
                </a:solidFill>
              </a:rPr>
              <a:t>HORIZON 2020 and </a:t>
            </a:r>
            <a:r>
              <a:rPr lang="hu-HU" sz="4800" b="1" dirty="0" smtClean="0">
                <a:solidFill>
                  <a:srgbClr val="00B0F0"/>
                </a:solidFill>
              </a:rPr>
              <a:t>Ukraine</a:t>
            </a:r>
            <a:endParaRPr lang="hu-HU" sz="4800" b="1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200" y="1825625"/>
            <a:ext cx="9182100" cy="405447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T</a:t>
            </a:r>
            <a:r>
              <a:rPr lang="en-US" sz="3600" dirty="0" smtClean="0"/>
              <a:t>hanks </a:t>
            </a:r>
            <a:r>
              <a:rPr lang="en-US" sz="3600" dirty="0"/>
              <a:t>to the Agreement for the Association of Ukraine to Horizon </a:t>
            </a:r>
            <a:r>
              <a:rPr lang="en-US" sz="3600" dirty="0" smtClean="0"/>
              <a:t>2020</a:t>
            </a:r>
            <a:r>
              <a:rPr lang="pl-PL" sz="3600" dirty="0" smtClean="0"/>
              <a:t> (</a:t>
            </a:r>
            <a:r>
              <a:rPr lang="pl-PL" dirty="0" err="1" smtClean="0"/>
              <a:t>signed</a:t>
            </a:r>
            <a:r>
              <a:rPr lang="pl-PL" dirty="0" smtClean="0"/>
              <a:t> on March 20, 2015</a:t>
            </a:r>
            <a:r>
              <a:rPr lang="pl-PL" sz="3600" dirty="0" smtClean="0"/>
              <a:t>), r</a:t>
            </a:r>
            <a:r>
              <a:rPr lang="en-US" sz="3600" dirty="0" err="1" smtClean="0"/>
              <a:t>esearchers</a:t>
            </a:r>
            <a:r>
              <a:rPr lang="en-US" sz="3600" dirty="0"/>
              <a:t>, businesses and innovators from </a:t>
            </a:r>
            <a:r>
              <a:rPr lang="en-US" sz="3600" dirty="0">
                <a:solidFill>
                  <a:srgbClr val="0070C0"/>
                </a:solidFill>
              </a:rPr>
              <a:t>Ukraine</a:t>
            </a:r>
            <a:r>
              <a:rPr lang="en-US" sz="3600" dirty="0"/>
              <a:t> </a:t>
            </a:r>
            <a:r>
              <a:rPr lang="pl-PL" sz="3600" dirty="0" err="1" smtClean="0"/>
              <a:t>are</a:t>
            </a:r>
            <a:r>
              <a:rPr lang="en-US" sz="3600" dirty="0" smtClean="0"/>
              <a:t> </a:t>
            </a:r>
            <a:r>
              <a:rPr lang="en-US" sz="3600" dirty="0"/>
              <a:t>now </a:t>
            </a:r>
            <a:r>
              <a:rPr lang="en-US" sz="3600" dirty="0" smtClean="0"/>
              <a:t>able </a:t>
            </a:r>
            <a:r>
              <a:rPr lang="en-US" sz="3600" dirty="0"/>
              <a:t>to fully participate in Horizon </a:t>
            </a:r>
            <a:r>
              <a:rPr lang="en-US" sz="3600" dirty="0" smtClean="0"/>
              <a:t>2020</a:t>
            </a:r>
            <a:r>
              <a:rPr lang="pl-PL" sz="3600" dirty="0" smtClean="0"/>
              <a:t> </a:t>
            </a:r>
            <a:r>
              <a:rPr lang="en-US" sz="3600" dirty="0" smtClean="0"/>
              <a:t>on </a:t>
            </a:r>
            <a:r>
              <a:rPr lang="en-US" sz="3600" dirty="0"/>
              <a:t>equal terms with EU Member States and other associated countries</a:t>
            </a:r>
            <a:r>
              <a:rPr lang="en-US" sz="3600" dirty="0" smtClean="0"/>
              <a:t>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7135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846</Words>
  <Application>Microsoft Office PowerPoint</Application>
  <PresentationFormat>Niestandardowy</PresentationFormat>
  <Paragraphs>123</Paragraphs>
  <Slides>21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Office-téma</vt:lpstr>
      <vt:lpstr> Olga Zyrina,  IPPT-PAN,  Poland</vt:lpstr>
      <vt:lpstr>Prezentacja programu PowerPoint</vt:lpstr>
      <vt:lpstr>Prezentacja programu PowerPoint</vt:lpstr>
      <vt:lpstr>HORIZON 2020</vt:lpstr>
      <vt:lpstr>HORIZON 2020</vt:lpstr>
      <vt:lpstr>HORIZON 2020</vt:lpstr>
      <vt:lpstr>HORIZON 2020</vt:lpstr>
      <vt:lpstr>HORIZON 2020 and Ukraine</vt:lpstr>
      <vt:lpstr>HORIZON 2020 and Ukraine</vt:lpstr>
      <vt:lpstr>The 'RI-LINKS2UA' project was launched  with a kick-off meeting in Vienna  in February 2016.</vt:lpstr>
      <vt:lpstr>The overall aim of the 'RI-LINKS2UA' project is to further support and enhance the integration of Ukraine to the European Research Area  and </vt:lpstr>
      <vt:lpstr>'RI-LINKS2UA' project participants</vt:lpstr>
      <vt:lpstr>'RI-LINKS2UA' work packages (6)</vt:lpstr>
      <vt:lpstr>'RI-LINKS2UA' stakeholders</vt:lpstr>
      <vt:lpstr>'RI-LINKS2UA' main activities</vt:lpstr>
      <vt:lpstr>Policy Dialogue Support</vt:lpstr>
      <vt:lpstr>Widening &amp; Promoting  Ukrainian participation in H2020</vt:lpstr>
      <vt:lpstr>Governance of Ukrainian participation  in Horizon 2020</vt:lpstr>
      <vt:lpstr>Innovation Support</vt:lpstr>
      <vt:lpstr>Dissemination and Exploitation</vt:lpstr>
      <vt:lpstr>Thank you for your attention!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Name of presenter, Organization</dc:title>
  <dc:creator>ASUS</dc:creator>
  <cp:lastModifiedBy>OZyrina</cp:lastModifiedBy>
  <cp:revision>86</cp:revision>
  <dcterms:created xsi:type="dcterms:W3CDTF">2016-04-26T07:48:08Z</dcterms:created>
  <dcterms:modified xsi:type="dcterms:W3CDTF">2016-05-17T11:28:12Z</dcterms:modified>
</cp:coreProperties>
</file>