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267" r:id="rId2"/>
    <p:sldMasterId id="2147484341" r:id="rId3"/>
    <p:sldMasterId id="2147484948" r:id="rId4"/>
    <p:sldMasterId id="2147485428" r:id="rId5"/>
    <p:sldMasterId id="2147485474" r:id="rId6"/>
  </p:sldMasterIdLst>
  <p:notesMasterIdLst>
    <p:notesMasterId r:id="rId57"/>
  </p:notesMasterIdLst>
  <p:handoutMasterIdLst>
    <p:handoutMasterId r:id="rId58"/>
  </p:handoutMasterIdLst>
  <p:sldIdLst>
    <p:sldId id="925" r:id="rId7"/>
    <p:sldId id="853" r:id="rId8"/>
    <p:sldId id="929" r:id="rId9"/>
    <p:sldId id="854" r:id="rId10"/>
    <p:sldId id="855" r:id="rId11"/>
    <p:sldId id="856" r:id="rId12"/>
    <p:sldId id="857" r:id="rId13"/>
    <p:sldId id="859" r:id="rId14"/>
    <p:sldId id="928" r:id="rId15"/>
    <p:sldId id="860" r:id="rId16"/>
    <p:sldId id="861" r:id="rId17"/>
    <p:sldId id="862" r:id="rId18"/>
    <p:sldId id="863" r:id="rId19"/>
    <p:sldId id="864" r:id="rId20"/>
    <p:sldId id="931" r:id="rId21"/>
    <p:sldId id="932" r:id="rId22"/>
    <p:sldId id="933" r:id="rId23"/>
    <p:sldId id="934" r:id="rId24"/>
    <p:sldId id="939" r:id="rId25"/>
    <p:sldId id="936" r:id="rId26"/>
    <p:sldId id="938" r:id="rId27"/>
    <p:sldId id="937" r:id="rId28"/>
    <p:sldId id="935" r:id="rId29"/>
    <p:sldId id="941" r:id="rId30"/>
    <p:sldId id="942" r:id="rId31"/>
    <p:sldId id="943" r:id="rId32"/>
    <p:sldId id="944" r:id="rId33"/>
    <p:sldId id="945" r:id="rId34"/>
    <p:sldId id="946" r:id="rId35"/>
    <p:sldId id="940" r:id="rId36"/>
    <p:sldId id="953" r:id="rId37"/>
    <p:sldId id="930" r:id="rId38"/>
    <p:sldId id="951" r:id="rId39"/>
    <p:sldId id="954" r:id="rId40"/>
    <p:sldId id="955" r:id="rId41"/>
    <p:sldId id="956" r:id="rId42"/>
    <p:sldId id="873" r:id="rId43"/>
    <p:sldId id="874" r:id="rId44"/>
    <p:sldId id="884" r:id="rId45"/>
    <p:sldId id="887" r:id="rId46"/>
    <p:sldId id="890" r:id="rId47"/>
    <p:sldId id="893" r:id="rId48"/>
    <p:sldId id="894" r:id="rId49"/>
    <p:sldId id="895" r:id="rId50"/>
    <p:sldId id="947" r:id="rId51"/>
    <p:sldId id="948" r:id="rId52"/>
    <p:sldId id="922" r:id="rId53"/>
    <p:sldId id="949" r:id="rId54"/>
    <p:sldId id="950" r:id="rId55"/>
    <p:sldId id="952" r:id="rId56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2D5EC1"/>
    <a:srgbClr val="3166CF"/>
    <a:srgbClr val="FFD624"/>
    <a:srgbClr val="3E6FD2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6457" autoAdjust="0"/>
  </p:normalViewPr>
  <p:slideViewPr>
    <p:cSldViewPr>
      <p:cViewPr varScale="1">
        <p:scale>
          <a:sx n="67" d="100"/>
          <a:sy n="67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336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08" y="-102"/>
      </p:cViewPr>
      <p:guideLst>
        <p:guide orient="horz" pos="3131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841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7" tIns="45775" rIns="91547" bIns="4577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5" y="1"/>
            <a:ext cx="2949841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7" tIns="45775" rIns="91547" bIns="4577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830"/>
            <a:ext cx="2949841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7" tIns="45775" rIns="91547" bIns="4577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5" y="9444830"/>
            <a:ext cx="2949841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7" tIns="45775" rIns="91547" bIns="4577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3099B2D-AE0C-41CD-B89F-A08D9FBAF4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917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841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7" tIns="45775" rIns="91547" bIns="4577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5" y="1"/>
            <a:ext cx="2949841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7" tIns="45775" rIns="91547" bIns="4577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6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5" y="4722416"/>
            <a:ext cx="5445127" cy="447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7" tIns="45775" rIns="91547" bIns="45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830"/>
            <a:ext cx="2949841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7" tIns="45775" rIns="91547" bIns="4577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5" y="9444830"/>
            <a:ext cx="2949841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7" tIns="45775" rIns="91547" bIns="4577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3963034-32A7-4945-9B68-696ABF08CD0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0289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596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288" y="273050"/>
            <a:ext cx="496728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0116" y="4110660"/>
            <a:ext cx="6002468" cy="5638225"/>
          </a:xfrm>
        </p:spPr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7DD1-3382-4399-B5FA-45C9986CC2D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906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53979" y="9444829"/>
            <a:ext cx="2950016" cy="4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42" tIns="47668" rIns="95342" bIns="47668" anchor="b"/>
          <a:lstStyle>
            <a:lvl1pPr defTabSz="874713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874713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874713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874713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874713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5BA1FBF-9884-4FE1-931E-D70ADF3FB849}" type="slidenum">
              <a:rPr lang="fr-FR" sz="14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hangingPunct="1"/>
              <a:t>17</a:t>
            </a:fld>
            <a:endParaRPr lang="fr-FR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3853979" y="9444829"/>
            <a:ext cx="2950016" cy="4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18" tIns="46157" rIns="92318" bIns="46157" anchor="b"/>
          <a:lstStyle>
            <a:lvl1pPr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EABA1C53-86D5-4E36-A0B9-A68D51B14B56}" type="slidenum">
              <a:rPr lang="fr-FR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hangingPunct="1"/>
              <a:t>17</a:t>
            </a:fld>
            <a:endParaRPr lang="fr-FR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55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7713"/>
            <a:ext cx="4967288" cy="3727450"/>
          </a:xfrm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021" y="4722417"/>
            <a:ext cx="5441573" cy="4474368"/>
          </a:xfrm>
          <a:noFill/>
        </p:spPr>
        <p:txBody>
          <a:bodyPr lIns="92318" tIns="46157" rIns="92318" bIns="46157"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E8FA90-3BB4-481C-9B54-F7B8ED367C76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288" y="273050"/>
            <a:ext cx="496728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0116" y="4110660"/>
            <a:ext cx="6002468" cy="5638225"/>
          </a:xfrm>
        </p:spPr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7DD1-3382-4399-B5FA-45C9986CC2D7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906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288" y="273050"/>
            <a:ext cx="496728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0116" y="4110660"/>
            <a:ext cx="6002468" cy="5638225"/>
          </a:xfrm>
        </p:spPr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7DD1-3382-4399-B5FA-45C9986CC2D7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906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267" indent="-173267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39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963034-32A7-4945-9B68-696ABF08CD00}" type="slidenum">
              <a:rPr lang="en-GB" smtClean="0"/>
              <a:pPr>
                <a:defRPr/>
              </a:pPr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697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288" y="273050"/>
            <a:ext cx="496728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0116" y="4110660"/>
            <a:ext cx="6002468" cy="5638225"/>
          </a:xfrm>
        </p:spPr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7DD1-3382-4399-B5FA-45C9986CC2D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906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06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0582" indent="-288685" defTabSz="928606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4742" indent="-230949" defTabSz="928606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6639" indent="-230949" defTabSz="928606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8535" indent="-230949" defTabSz="928606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0434" indent="-230949" algn="ctr" defTabSz="9286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2330" indent="-230949" algn="ctr" defTabSz="9286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4226" indent="-230949" algn="ctr" defTabSz="9286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6125" indent="-230949" algn="ctr" defTabSz="9286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76DC43E3-BF6F-42E1-B1B2-6AE0C1E28A6C}" type="slidenum">
              <a:rPr lang="en-US" sz="140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290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50888"/>
            <a:ext cx="4960938" cy="3722687"/>
          </a:xfrm>
          <a:ln/>
        </p:spPr>
      </p:sp>
      <p:sp>
        <p:nvSpPr>
          <p:cNvPr id="12902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07524" y="4722416"/>
            <a:ext cx="4990571" cy="4471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6125"/>
            <a:ext cx="4973637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 smtClean="0">
              <a:latin typeface="Arial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FISA Conference October 2013</a:t>
            </a:r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56172" indent="-289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64168" indent="-2316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30448" indent="-2316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96728" indent="-2316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8468" indent="-2316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0207" indent="-2316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1947" indent="-2316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63686" indent="-2316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00C5AB-FF10-4B0D-9455-D7009D3A881A}" type="slidenum">
              <a:rPr lang="en-GB" altLang="en-US" sz="1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2050" cy="372903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56172" indent="-289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64168" indent="-2316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30448" indent="-2316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96728" indent="-2316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8468" indent="-2316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0207" indent="-2316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1947" indent="-2316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63686" indent="-2316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EBB635-ADC9-4A1D-B483-65AE64E95D67}" type="slidenum">
              <a:rPr lang="en-GB" altLang="en-US" sz="1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2050" cy="372903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288" y="273050"/>
            <a:ext cx="496728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0116" y="4110660"/>
            <a:ext cx="6002468" cy="5638225"/>
          </a:xfrm>
        </p:spPr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7DD1-3382-4399-B5FA-45C9986CC2D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906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 txBox="1">
            <a:spLocks noGrp="1" noChangeArrowheads="1"/>
          </p:cNvSpPr>
          <p:nvPr/>
        </p:nvSpPr>
        <p:spPr bwMode="auto">
          <a:xfrm>
            <a:off x="3857629" y="9459915"/>
            <a:ext cx="2928938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6" tIns="46575" rIns="93156" bIns="46575" anchor="b"/>
          <a:lstStyle>
            <a:lvl1pPr defTabSz="931863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31863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/>
            <a:fld id="{36C8DAB9-AFBD-43E2-AB48-AFB94B103BA9}" type="slidenum">
              <a:rPr lang="en-US" sz="1400" b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algn="r"/>
              <a:t>11</a:t>
            </a:fld>
            <a:endParaRPr lang="en-US" sz="1400" b="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1363"/>
            <a:ext cx="4973638" cy="3730625"/>
          </a:xfrm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5" y="4724404"/>
            <a:ext cx="4989512" cy="44751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6" tIns="46575" rIns="93156" bIns="46575"/>
          <a:lstStyle/>
          <a:p>
            <a:pPr defTabSz="921332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288" y="273050"/>
            <a:ext cx="496728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0116" y="4110660"/>
            <a:ext cx="6002468" cy="5638225"/>
          </a:xfrm>
        </p:spPr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7DD1-3382-4399-B5FA-45C9986CC2D7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90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BEDC816-AC99-45F3-9EE9-4ABBAE9CDC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7332-48D0-405E-BFDB-E68895201C6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8AE84-3613-49A4-9EAC-617240D31A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3851275" y="6642100"/>
            <a:ext cx="1152525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358775">
              <a:defRPr/>
            </a:pPr>
            <a:r>
              <a:rPr lang="en-GB" sz="600" b="0" i="1" dirty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Research &amp;</a:t>
            </a:r>
          </a:p>
          <a:p>
            <a:pPr marL="358775">
              <a:defRPr/>
            </a:pPr>
            <a:r>
              <a:rPr lang="fr-BE" sz="600" b="0" i="1" dirty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Innovation</a:t>
            </a:r>
            <a:endParaRPr lang="en-GB" sz="600" b="0" i="1" dirty="0">
              <a:solidFill>
                <a:prstClr val="white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11B79D1-EA39-453E-86BC-5AC6772789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hangingPunct="0">
              <a:defRPr/>
            </a:pPr>
            <a:fld id="{E36B096D-E658-4C37-8DDC-5C8FADB9BF77}" type="slidenum">
              <a:rPr lang="en-GB" b="0" smtClean="0"/>
              <a:pPr eaLnBrk="0" hangingPunct="0">
                <a:defRPr/>
              </a:pPr>
              <a:t>‹#›</a:t>
            </a:fld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296753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</a:t>
            </a:r>
            <a:r>
              <a:rPr lang="fr-FR" dirty="0" err="1" smtClean="0"/>
              <a:t>text</a:t>
            </a:r>
            <a:r>
              <a:rPr lang="fr-FR" dirty="0" smtClean="0"/>
              <a:t> du masque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50CD2-3995-46EF-A150-4E607F7AF9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821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10EED-0973-4C6E-BA66-A235E631C6C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3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3302000" y="63087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indent="0" algn="ctr">
              <a:spcBef>
                <a:spcPct val="20000"/>
              </a:spcBef>
              <a:buClr>
                <a:schemeClr val="bg1"/>
              </a:buClr>
              <a:defRPr/>
            </a:pPr>
            <a:fld id="{0246D931-89AC-4020-A35B-4BB3DC701FD0}" type="slidenum">
              <a:rPr lang="en-GB" sz="1000" smtClean="0">
                <a:solidFill>
                  <a:srgbClr val="0070C0"/>
                </a:solidFill>
              </a:rPr>
              <a:pPr marL="0" indent="0" algn="ctr">
                <a:spcBef>
                  <a:spcPct val="20000"/>
                </a:spcBef>
                <a:buClr>
                  <a:schemeClr val="bg1"/>
                </a:buClr>
                <a:defRPr/>
              </a:pPr>
              <a:t>‹#›</a:t>
            </a:fld>
            <a:endParaRPr lang="en-GB" sz="1000" dirty="0" smtClean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61963" y="190500"/>
            <a:ext cx="8220075" cy="914400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16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1950" y="1447800"/>
            <a:ext cx="8458200" cy="3705225"/>
          </a:xfrm>
          <a:prstGeom prst="rect">
            <a:avLst/>
          </a:prstGeom>
        </p:spPr>
        <p:txBody>
          <a:bodyPr/>
          <a:lstStyle>
            <a:lvl1pPr marL="0" indent="0">
              <a:defRPr sz="1400" b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657350" y="1009650"/>
            <a:ext cx="5829300" cy="457200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872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1CF7-E64B-4AF5-913D-531C89B2562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671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1CF7-E64B-4AF5-913D-531C89B2562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502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1CF7-E64B-4AF5-913D-531C89B2562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18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4571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4571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3851275" y="6642100"/>
            <a:ext cx="1152525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358775">
              <a:defRPr/>
            </a:pPr>
            <a:r>
              <a:rPr lang="en-GB" sz="600" i="1" dirty="0">
                <a:solidFill>
                  <a:schemeClr val="bg1"/>
                </a:solidFill>
              </a:rPr>
              <a:t>Research &amp;</a:t>
            </a:r>
          </a:p>
          <a:p>
            <a:pPr marL="358775">
              <a:defRPr/>
            </a:pPr>
            <a:r>
              <a:rPr lang="fr-BE" sz="600" i="1" dirty="0">
                <a:solidFill>
                  <a:schemeClr val="bg1"/>
                </a:solidFill>
              </a:rPr>
              <a:t>Innovation</a:t>
            </a:r>
            <a:endParaRPr lang="en-GB" sz="600" i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2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839" indent="-342839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2418A-A0BD-4DAB-9471-60712CD742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1CF7-E64B-4AF5-913D-531C89B2562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103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1CF7-E64B-4AF5-913D-531C89B2562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910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1CF7-E64B-4AF5-913D-531C89B2562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799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1CF7-E64B-4AF5-913D-531C89B2562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479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1CF7-E64B-4AF5-913D-531C89B2562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393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1CF7-E64B-4AF5-913D-531C89B2562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220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1CF7-E64B-4AF5-913D-531C89B2562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029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1CF7-E64B-4AF5-913D-531C89B2562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928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BEDC816-AC99-45F3-9EE9-4ABBAE9CDCB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27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4571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4571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3851275" y="6642100"/>
            <a:ext cx="1152525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358775">
              <a:defRPr/>
            </a:pPr>
            <a:r>
              <a:rPr lang="en-GB" sz="600" i="1" dirty="0">
                <a:solidFill>
                  <a:srgbClr val="FFFFFF"/>
                </a:solidFill>
              </a:rPr>
              <a:t>Research &amp;</a:t>
            </a:r>
          </a:p>
          <a:p>
            <a:pPr marL="358775">
              <a:defRPr/>
            </a:pPr>
            <a:r>
              <a:rPr lang="fr-BE" sz="600" i="1" dirty="0">
                <a:solidFill>
                  <a:srgbClr val="FFFFFF"/>
                </a:solidFill>
              </a:rPr>
              <a:t>Innovation</a:t>
            </a:r>
            <a:endParaRPr lang="en-GB" sz="600" i="1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2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839" indent="-342839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2418A-A0BD-4DAB-9471-60712CD742D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2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9" indent="0">
              <a:buNone/>
              <a:defRPr sz="1800"/>
            </a:lvl2pPr>
            <a:lvl3pPr marL="914239" indent="0">
              <a:buNone/>
              <a:defRPr sz="1600"/>
            </a:lvl3pPr>
            <a:lvl4pPr marL="1371358" indent="0">
              <a:buNone/>
              <a:defRPr sz="1400"/>
            </a:lvl4pPr>
            <a:lvl5pPr marL="1828477" indent="0">
              <a:buNone/>
              <a:defRPr sz="1400"/>
            </a:lvl5pPr>
            <a:lvl6pPr marL="2285596" indent="0">
              <a:buNone/>
              <a:defRPr sz="1400"/>
            </a:lvl6pPr>
            <a:lvl7pPr marL="2742716" indent="0">
              <a:buNone/>
              <a:defRPr sz="1400"/>
            </a:lvl7pPr>
            <a:lvl8pPr marL="3199835" indent="0">
              <a:buNone/>
              <a:defRPr sz="1400"/>
            </a:lvl8pPr>
            <a:lvl9pPr marL="365695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FAEA0-8E21-4D3E-8BD0-F780A2FDA2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9" indent="0">
              <a:buNone/>
              <a:defRPr sz="1800"/>
            </a:lvl2pPr>
            <a:lvl3pPr marL="914239" indent="0">
              <a:buNone/>
              <a:defRPr sz="1600"/>
            </a:lvl3pPr>
            <a:lvl4pPr marL="1371358" indent="0">
              <a:buNone/>
              <a:defRPr sz="1400"/>
            </a:lvl4pPr>
            <a:lvl5pPr marL="1828477" indent="0">
              <a:buNone/>
              <a:defRPr sz="1400"/>
            </a:lvl5pPr>
            <a:lvl6pPr marL="2285596" indent="0">
              <a:buNone/>
              <a:defRPr sz="1400"/>
            </a:lvl6pPr>
            <a:lvl7pPr marL="2742716" indent="0">
              <a:buNone/>
              <a:defRPr sz="1400"/>
            </a:lvl7pPr>
            <a:lvl8pPr marL="3199835" indent="0">
              <a:buNone/>
              <a:defRPr sz="1400"/>
            </a:lvl8pPr>
            <a:lvl9pPr marL="365695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FAEA0-8E21-4D3E-8BD0-F780A2FDA26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328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A0CF2-BEFF-4906-A480-970706C841B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5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BCA4C-C796-4AD7-9E2B-138A5993C3D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404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68537-3429-4348-B8E8-6510BF2D9B6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588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53AC3-86FE-432B-9FED-8A3AC383B57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73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AC3B8-EE5D-464C-BFAC-32142FB305D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581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3D591-2461-48EF-9118-5312CDE355E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732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7332-48D0-405E-BFDB-E68895201C6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642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8AE84-3613-49A4-9EAC-617240D31AA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379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3851275" y="6642100"/>
            <a:ext cx="1152525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358775">
              <a:defRPr/>
            </a:pPr>
            <a:r>
              <a:rPr lang="en-GB" sz="600" b="0" i="1" dirty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Research &amp;</a:t>
            </a:r>
          </a:p>
          <a:p>
            <a:pPr marL="358775">
              <a:defRPr/>
            </a:pPr>
            <a:r>
              <a:rPr lang="fr-BE" sz="600" b="0" i="1" dirty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Innovation</a:t>
            </a:r>
            <a:endParaRPr lang="en-GB" sz="600" b="0" i="1" dirty="0">
              <a:solidFill>
                <a:prstClr val="white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11B79D1-EA39-453E-86BC-5AC6772789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6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A0CF2-BEFF-4906-A480-970706C841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hangingPunct="0">
              <a:defRPr/>
            </a:pPr>
            <a:fld id="{E36B096D-E658-4C37-8DDC-5C8FADB9BF77}" type="slidenum">
              <a:rPr lang="en-GB" smtClean="0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220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</a:t>
            </a:r>
            <a:r>
              <a:rPr lang="fr-FR" dirty="0" err="1" smtClean="0"/>
              <a:t>text</a:t>
            </a:r>
            <a:r>
              <a:rPr lang="fr-FR" dirty="0" smtClean="0"/>
              <a:t> du masque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50CD2-3995-46EF-A150-4E607F7AF98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08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A5525-BAA3-444E-81CA-86C75217B5D6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808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5"/>
          <a:stretch>
            <a:fillRect/>
          </a:stretch>
        </p:blipFill>
        <p:spPr bwMode="auto">
          <a:xfrm>
            <a:off x="0" y="1125538"/>
            <a:ext cx="9144000" cy="577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643731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566863" y="2189163"/>
            <a:ext cx="71104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5400" dirty="0" smtClean="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HORIZON 2020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114800" y="3128148"/>
            <a:ext cx="4775201" cy="882671"/>
          </a:xfrm>
          <a:prstGeom prst="rect">
            <a:avLst/>
          </a:prstGeom>
        </p:spPr>
        <p:txBody>
          <a:bodyPr/>
          <a:lstStyle>
            <a:lvl1pPr marL="0" marR="0" indent="0" algn="l" defTabSz="3937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 sz="20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Rules for Participation </a:t>
            </a:r>
            <a:br>
              <a:rPr lang="en-US" dirty="0" smtClean="0"/>
            </a:br>
            <a:r>
              <a:rPr lang="en-US" dirty="0" smtClean="0"/>
              <a:t>and Dissemination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23919" y="5075238"/>
            <a:ext cx="4356100" cy="8302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67959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/>
              <a:t>TCADS-2 International Workshop</a:t>
            </a:r>
            <a:endParaRPr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AC747F-7CA8-41F0-9221-847A57247EF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493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/>
              <a:t>TCADS-2 International Workshop</a:t>
            </a:r>
            <a:endParaRPr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D8937D-66FA-498C-8C79-5840182F08E8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483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/>
              <a:t>TCADS-2 International Workshop</a:t>
            </a:r>
            <a:endParaRPr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123B3-660D-419F-8C16-EE64E91AB9A8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145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/>
              <a:t>TCADS-2 International Workshop</a:t>
            </a: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83EB0-B233-4A72-A7A8-55B458F119C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216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/>
              <a:t>TCADS-2 International Workshop</a:t>
            </a:r>
            <a:endParaRPr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F2A8DE-89ED-4718-A13D-BC7E868E309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088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/>
              <a:t>TCADS-2 International Workshop</a:t>
            </a:r>
            <a:endParaRPr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9E3EAC-08C3-46D7-9B61-5931E3A83D3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33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BCA4C-C796-4AD7-9E2B-138A5993C3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/>
              <a:t>TCADS-2 International Workshop</a:t>
            </a:r>
            <a:endParaRPr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8A7284-EF79-4C72-B6D9-5365CF781A5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240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/>
              <a:t>TCADS-2 International Workshop</a:t>
            </a: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2ABB93-1422-49D8-9197-B765D64CC637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827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/>
              <a:t>TCADS-2 International Workshop</a:t>
            </a: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F15F8A-FA5F-4C3C-B73C-F7E77EF5789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990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/>
              <a:t>TCADS-2 International Workshop</a:t>
            </a:r>
            <a:endParaRPr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435F14-89EE-49E1-9280-5269829ADEA7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526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/>
              <a:t>TCADS-2 International Workshop</a:t>
            </a:r>
            <a:endParaRPr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32B105-04EE-42CD-B42D-7AF326F585B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47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4571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4571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3851275" y="6642100"/>
            <a:ext cx="1152525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358775">
              <a:defRPr/>
            </a:pPr>
            <a:r>
              <a:rPr lang="en-GB" sz="600" i="1" dirty="0">
                <a:solidFill>
                  <a:srgbClr val="FFFFFF"/>
                </a:solidFill>
              </a:rPr>
              <a:t>Research &amp;</a:t>
            </a:r>
          </a:p>
          <a:p>
            <a:pPr marL="358775">
              <a:defRPr/>
            </a:pPr>
            <a:r>
              <a:rPr lang="fr-BE" sz="600" i="1" dirty="0">
                <a:solidFill>
                  <a:srgbClr val="FFFFFF"/>
                </a:solidFill>
              </a:rPr>
              <a:t>Innovation</a:t>
            </a:r>
            <a:endParaRPr lang="en-GB" sz="600" i="1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2"/>
            <a:ext cx="8229600" cy="9366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  <a:prstGeom prst="rect">
            <a:avLst/>
          </a:prstGeom>
        </p:spPr>
        <p:txBody>
          <a:bodyPr/>
          <a:lstStyle>
            <a:lvl1pPr marL="342839" indent="-342839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2418A-A0BD-4DAB-9471-60712CD742D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05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b="0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pic>
        <p:nvPicPr>
          <p:cNvPr id="6" name="Picture 6" descr="LOGO CE-EN-quadri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r>
              <a:rPr lang="fr-BE"/>
              <a:t>Title</a:t>
            </a: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r>
              <a:rPr lang="fr-BE"/>
              <a:t>Subtitle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F112E13-3331-454B-BF7A-D29962BF87D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2727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851275" y="6642100"/>
            <a:ext cx="1152525" cy="2159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358775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fr-FR" sz="600" i="1" dirty="0" smtClean="0">
                <a:solidFill>
                  <a:srgbClr val="FFFFFF"/>
                </a:solidFill>
              </a:rPr>
              <a:t>Research &amp;</a:t>
            </a:r>
          </a:p>
          <a:p>
            <a:pPr eaLnBrk="1" hangingPunct="1">
              <a:defRPr/>
            </a:pPr>
            <a:r>
              <a:rPr lang="fr-BE" altLang="fr-FR" sz="600" i="1" dirty="0" smtClean="0">
                <a:solidFill>
                  <a:srgbClr val="FFFFFF"/>
                </a:solidFill>
              </a:rPr>
              <a:t>Innovation</a:t>
            </a:r>
            <a:endParaRPr lang="en-GB" altLang="fr-FR" sz="600" i="1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65A83-C08E-4506-A4C2-90396934843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4224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734F2-65CE-4CE5-87F2-AC00110DB4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0837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A440A-14B8-4331-BDD6-7235B5E0A37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8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68537-3429-4348-B8E8-6510BF2D9B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3851275" y="6642100"/>
            <a:ext cx="1152525" cy="2159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358775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fr-FR" sz="600" i="1" dirty="0" smtClean="0">
                <a:solidFill>
                  <a:srgbClr val="FFFFFF"/>
                </a:solidFill>
              </a:rPr>
              <a:t>Research &amp;</a:t>
            </a:r>
          </a:p>
          <a:p>
            <a:pPr eaLnBrk="1" hangingPunct="1">
              <a:defRPr/>
            </a:pPr>
            <a:r>
              <a:rPr lang="fr-BE" altLang="fr-FR" sz="600" i="1" dirty="0" smtClean="0">
                <a:solidFill>
                  <a:srgbClr val="FFFFFF"/>
                </a:solidFill>
              </a:rPr>
              <a:t>Innovation</a:t>
            </a:r>
            <a:endParaRPr lang="en-GB" altLang="fr-FR" sz="600" i="1" dirty="0" smtClean="0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45BD0-7363-4B74-8AAA-C49FE8941C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8541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494D7-783C-4C5D-AB7F-1CE3AD006F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4181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A22D4-0D28-483A-9BB6-73183C4EA34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9021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55A81-8CA2-4799-B8E5-EC00CFF81E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8603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C3F2F-9373-40B8-94F3-BB9C864DB3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2653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8739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472" y="1599673"/>
            <a:ext cx="8229057" cy="4526884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475486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851275" y="6642100"/>
            <a:ext cx="1152525" cy="2159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358775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fr-FR" sz="600" i="1" dirty="0" smtClean="0">
                <a:solidFill>
                  <a:srgbClr val="FFFFFF"/>
                </a:solidFill>
              </a:rPr>
              <a:t>Research &amp;</a:t>
            </a:r>
          </a:p>
          <a:p>
            <a:pPr eaLnBrk="1" hangingPunct="1">
              <a:defRPr/>
            </a:pPr>
            <a:r>
              <a:rPr lang="fr-BE" altLang="fr-FR" sz="600" i="1" dirty="0" smtClean="0">
                <a:solidFill>
                  <a:srgbClr val="FFFFFF"/>
                </a:solidFill>
              </a:rPr>
              <a:t>Innovation</a:t>
            </a:r>
            <a:endParaRPr lang="en-GB" altLang="fr-FR" sz="600" i="1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AEF0"/>
              </a:buClr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863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65863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2D3544-06F7-413D-90BF-96B07CCFEB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896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851275" y="6642100"/>
            <a:ext cx="1152525" cy="2159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358775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fr-FR" sz="600" i="1" dirty="0" smtClean="0">
                <a:solidFill>
                  <a:srgbClr val="FFFFFF"/>
                </a:solidFill>
              </a:rPr>
              <a:t>Research &amp;</a:t>
            </a:r>
          </a:p>
          <a:p>
            <a:pPr eaLnBrk="1" hangingPunct="1">
              <a:defRPr/>
            </a:pPr>
            <a:r>
              <a:rPr lang="fr-BE" altLang="fr-FR" sz="600" i="1" dirty="0" smtClean="0">
                <a:solidFill>
                  <a:srgbClr val="FFFFFF"/>
                </a:solidFill>
              </a:rPr>
              <a:t>Innovation</a:t>
            </a:r>
            <a:endParaRPr lang="en-GB" altLang="fr-FR" sz="600" i="1" dirty="0" smtClean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1950" y="1447800"/>
            <a:ext cx="8458200" cy="3705225"/>
          </a:xfrm>
          <a:prstGeom prst="rect">
            <a:avLst/>
          </a:prstGeom>
        </p:spPr>
        <p:txBody>
          <a:bodyPr/>
          <a:lstStyle>
            <a:lvl1pPr marL="0" indent="0">
              <a:defRPr sz="1400" b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657350" y="1009650"/>
            <a:ext cx="5829300" cy="45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20430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-100013"/>
            <a:ext cx="9144000" cy="1190626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dirty="0">
              <a:solidFill>
                <a:srgbClr val="FFFFFF"/>
              </a:solidFill>
            </a:endParaRPr>
          </a:p>
        </p:txBody>
      </p:sp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2996952"/>
            <a:ext cx="4536504" cy="1152128"/>
          </a:xfrm>
        </p:spPr>
        <p:txBody>
          <a:bodyPr lIns="126000" rIns="72000"/>
          <a:lstStyle>
            <a:lvl1pPr>
              <a:defRPr sz="60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4437112"/>
            <a:ext cx="3744416" cy="1512168"/>
          </a:xfrm>
        </p:spPr>
        <p:txBody>
          <a:bodyPr lIns="144000"/>
          <a:lstStyle>
            <a:lvl1pPr>
              <a:buNone/>
              <a:defRPr sz="25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171DD14B-B53D-4A0B-8270-4E1746BD14D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69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53AC3-86FE-432B-9FED-8A3AC383B5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8870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5337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2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839" indent="-342839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AB069-B58C-4CD5-9AD2-34142C59EE0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2960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4571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4571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851275" y="6642100"/>
            <a:ext cx="1152525" cy="2159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358775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fr-FR" sz="600" i="1" dirty="0" smtClean="0">
                <a:solidFill>
                  <a:srgbClr val="FFFFFF"/>
                </a:solidFill>
              </a:rPr>
              <a:t>Research &amp;</a:t>
            </a:r>
          </a:p>
          <a:p>
            <a:pPr eaLnBrk="1" hangingPunct="1">
              <a:defRPr/>
            </a:pPr>
            <a:r>
              <a:rPr lang="fr-BE" altLang="fr-FR" sz="600" i="1" dirty="0" smtClean="0">
                <a:solidFill>
                  <a:srgbClr val="FFFFFF"/>
                </a:solidFill>
              </a:rPr>
              <a:t>Innovation</a:t>
            </a:r>
            <a:endParaRPr lang="en-GB" altLang="fr-FR" sz="600" i="1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2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839" indent="-342839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98B32-F02D-4531-9EA0-64300F4EA1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1295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4571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4571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851275" y="6642100"/>
            <a:ext cx="1152525" cy="2159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358775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fr-FR" sz="600" i="1" dirty="0" smtClean="0">
                <a:solidFill>
                  <a:srgbClr val="FFFFFF"/>
                </a:solidFill>
              </a:rPr>
              <a:t>Research &amp;</a:t>
            </a:r>
          </a:p>
          <a:p>
            <a:pPr eaLnBrk="1" hangingPunct="1">
              <a:defRPr/>
            </a:pPr>
            <a:r>
              <a:rPr lang="fr-BE" altLang="fr-FR" sz="600" i="1" dirty="0" smtClean="0">
                <a:solidFill>
                  <a:srgbClr val="FFFFFF"/>
                </a:solidFill>
              </a:rPr>
              <a:t>Innovation</a:t>
            </a:r>
            <a:endParaRPr lang="en-GB" altLang="fr-FR" sz="600" i="1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2"/>
            <a:ext cx="8229600" cy="9366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  <a:prstGeom prst="rect">
            <a:avLst/>
          </a:prstGeom>
        </p:spPr>
        <p:txBody>
          <a:bodyPr/>
          <a:lstStyle>
            <a:lvl1pPr marL="342839" indent="-342839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 fontAlgn="base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22EC07-6C03-4DAD-9ADD-4567704D7117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18766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1_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3851275" y="6642100"/>
            <a:ext cx="1152525" cy="2159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358775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fr-FR" sz="600" i="1" dirty="0" smtClean="0">
                <a:solidFill>
                  <a:srgbClr val="FFFFFF"/>
                </a:solidFill>
              </a:rPr>
              <a:t>Research &amp;</a:t>
            </a:r>
          </a:p>
          <a:p>
            <a:pPr eaLnBrk="1" hangingPunct="1">
              <a:defRPr/>
            </a:pPr>
            <a:r>
              <a:rPr lang="fr-BE" altLang="fr-FR" sz="600" i="1" dirty="0" smtClean="0">
                <a:solidFill>
                  <a:srgbClr val="FFFFFF"/>
                </a:solidFill>
              </a:rPr>
              <a:t>Innovation</a:t>
            </a:r>
            <a:endParaRPr lang="en-GB" altLang="fr-FR" sz="600" i="1" dirty="0" smtClean="0">
              <a:solidFill>
                <a:srgbClr val="FFFFFF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3728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3851275" y="6642100"/>
            <a:ext cx="1152525" cy="2159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358775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fr-FR" sz="600" i="1" dirty="0" smtClean="0">
                <a:solidFill>
                  <a:srgbClr val="FFFFFF"/>
                </a:solidFill>
              </a:rPr>
              <a:t>Research &amp;</a:t>
            </a:r>
          </a:p>
          <a:p>
            <a:pPr eaLnBrk="1" hangingPunct="1">
              <a:defRPr/>
            </a:pPr>
            <a:r>
              <a:rPr lang="fr-BE" altLang="fr-FR" sz="600" i="1" dirty="0" smtClean="0">
                <a:solidFill>
                  <a:srgbClr val="FFFFFF"/>
                </a:solidFill>
              </a:rPr>
              <a:t>Innovation</a:t>
            </a:r>
            <a:endParaRPr lang="en-GB" altLang="fr-FR" sz="600" i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297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5E2E3-BC17-4721-B91A-1E7B5F5A2E1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2107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3378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39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AC3B8-EE5D-464C-BFAC-32142FB305D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1424" tIns="45712" rIns="91424" bIns="45712" anchor="ctr"/>
          <a:lstStyle/>
          <a:p>
            <a:pPr algn="ctr" defTabSz="455613"/>
            <a:endParaRPr lang="en-US" sz="1800" b="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4571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3851275" y="6642100"/>
            <a:ext cx="1152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8775"/>
            <a:r>
              <a:rPr lang="en-GB" sz="600" i="1" dirty="0" smtClean="0">
                <a:solidFill>
                  <a:srgbClr val="FFFFFF"/>
                </a:solidFill>
                <a:cs typeface="Arial" pitchFamily="34" charset="0"/>
              </a:rPr>
              <a:t>Research &amp;</a:t>
            </a:r>
          </a:p>
          <a:p>
            <a:pPr marL="358775"/>
            <a:r>
              <a:rPr lang="fr-BE" sz="600" i="1" dirty="0" smtClean="0">
                <a:solidFill>
                  <a:srgbClr val="FFFFFF"/>
                </a:solidFill>
                <a:cs typeface="Arial" pitchFamily="34" charset="0"/>
              </a:rPr>
              <a:t>Innovation</a:t>
            </a:r>
            <a:endParaRPr lang="en-GB" sz="600" i="1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1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560" indent="-22856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E94BB15-BD33-4428-A073-C31643EDD2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7325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4571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4571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3851275" y="6642100"/>
            <a:ext cx="1152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8775"/>
            <a:r>
              <a:rPr lang="en-GB" sz="600" i="1" dirty="0" smtClean="0">
                <a:solidFill>
                  <a:srgbClr val="FFFFFF"/>
                </a:solidFill>
                <a:cs typeface="Arial" pitchFamily="34" charset="0"/>
              </a:rPr>
              <a:t>Research &amp;</a:t>
            </a:r>
          </a:p>
          <a:p>
            <a:pPr marL="358775"/>
            <a:r>
              <a:rPr lang="fr-BE" sz="600" i="1" dirty="0" smtClean="0">
                <a:solidFill>
                  <a:srgbClr val="FFFFFF"/>
                </a:solidFill>
                <a:cs typeface="Arial" pitchFamily="34" charset="0"/>
              </a:rPr>
              <a:t>Innovation</a:t>
            </a:r>
            <a:endParaRPr lang="en-GB" sz="600" i="1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2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839" indent="-342839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FB32F-EE24-4A95-82B6-368D53E9B6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459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9" indent="0">
              <a:buNone/>
              <a:defRPr sz="1800"/>
            </a:lvl2pPr>
            <a:lvl3pPr marL="914239" indent="0">
              <a:buNone/>
              <a:defRPr sz="1600"/>
            </a:lvl3pPr>
            <a:lvl4pPr marL="1371358" indent="0">
              <a:buNone/>
              <a:defRPr sz="1400"/>
            </a:lvl4pPr>
            <a:lvl5pPr marL="1828477" indent="0">
              <a:buNone/>
              <a:defRPr sz="1400"/>
            </a:lvl5pPr>
            <a:lvl6pPr marL="2285596" indent="0">
              <a:buNone/>
              <a:defRPr sz="1400"/>
            </a:lvl6pPr>
            <a:lvl7pPr marL="2742716" indent="0">
              <a:buNone/>
              <a:defRPr sz="1400"/>
            </a:lvl7pPr>
            <a:lvl8pPr marL="3199835" indent="0">
              <a:buNone/>
              <a:defRPr sz="1400"/>
            </a:lvl8pPr>
            <a:lvl9pPr marL="365695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4327-4BF0-469A-AE6D-03F4A0F26F0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6964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5FF34-5382-41E7-8647-D4FD1429FB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3292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3C33-3EC4-438C-8CF8-D12CDE6C7F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5873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6D3A7-971A-4FAB-A013-90AAB5C335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7357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8A2A9-2E6D-4ACE-88DC-4E494E59FC4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9990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D9DF2-9181-4566-9433-AEE7195010A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0709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B012B-4F2A-4673-9067-CF5529774D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8138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8E034-AA1A-43E3-8EF0-C0C83DF017D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77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3D591-2461-48EF-9118-5312CDE355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83080-9EDC-40F4-81D1-205CA8112E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61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image" Target="../media/image8.png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64C3592-F0EF-4D62-B570-325A8A75F47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4571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8" name="Picture 5" descr="LOGO CE-EN-NEG-quadri.ai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4571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3851275" y="6642100"/>
            <a:ext cx="1152525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358775">
              <a:defRPr/>
            </a:pPr>
            <a:r>
              <a:rPr lang="en-GB" sz="600" i="1" dirty="0">
                <a:solidFill>
                  <a:schemeClr val="bg1"/>
                </a:solidFill>
              </a:rPr>
              <a:t>Research &amp;</a:t>
            </a:r>
          </a:p>
          <a:p>
            <a:pPr marL="358775">
              <a:defRPr/>
            </a:pPr>
            <a:r>
              <a:rPr lang="fr-BE" sz="600" i="1" dirty="0">
                <a:solidFill>
                  <a:schemeClr val="bg1"/>
                </a:solidFill>
              </a:rPr>
              <a:t>Innovation</a:t>
            </a:r>
            <a:endParaRPr lang="en-GB" sz="600" i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200" r:id="rId12"/>
    <p:sldLayoutId id="2147484266" r:id="rId13"/>
    <p:sldLayoutId id="2147484250" r:id="rId14"/>
    <p:sldLayoutId id="2147485047" r:id="rId15"/>
    <p:sldLayoutId id="2147485546" r:id="rId16"/>
  </p:sldLayoutIdLst>
  <p:hf hdr="0" ftr="0" dt="0"/>
  <p:txStyles>
    <p:titleStyle>
      <a:lvl1pPr marL="357188" indent="-357188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7188" indent="-357188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7188" indent="-357188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7188" indent="-357188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7188" indent="-357188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831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2951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070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189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F5494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156" indent="-2285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275" indent="-2285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395" indent="-2285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5514" indent="-2285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A1CF7-E64B-4AF5-913D-531C89B256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4571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8" name="Picture 5" descr="LOGO CE-EN-NEG-quadri.ai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4571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3851275" y="6642100"/>
            <a:ext cx="1152525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358775">
              <a:defRPr/>
            </a:pPr>
            <a:r>
              <a:rPr lang="en-GB" sz="600" i="1" dirty="0">
                <a:solidFill>
                  <a:schemeClr val="bg1"/>
                </a:solidFill>
              </a:rPr>
              <a:t>Research &amp;</a:t>
            </a:r>
          </a:p>
          <a:p>
            <a:pPr marL="358775">
              <a:defRPr/>
            </a:pPr>
            <a:r>
              <a:rPr lang="fr-BE" sz="600" i="1" dirty="0">
                <a:solidFill>
                  <a:schemeClr val="bg1"/>
                </a:solidFill>
              </a:rPr>
              <a:t>Innovation</a:t>
            </a:r>
            <a:endParaRPr lang="en-GB" sz="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3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64C3592-F0EF-4D62-B570-325A8A75F47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4571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pic>
        <p:nvPicPr>
          <p:cNvPr id="8" name="Picture 5" descr="LOGO CE-EN-NEG-quadri.ai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4571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3851275" y="6642100"/>
            <a:ext cx="1152525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358775">
              <a:defRPr/>
            </a:pPr>
            <a:r>
              <a:rPr lang="en-GB" sz="600" i="1" dirty="0">
                <a:solidFill>
                  <a:srgbClr val="FFFFFF"/>
                </a:solidFill>
              </a:rPr>
              <a:t>Research &amp;</a:t>
            </a:r>
          </a:p>
          <a:p>
            <a:pPr marL="358775">
              <a:defRPr/>
            </a:pPr>
            <a:r>
              <a:rPr lang="fr-BE" sz="600" i="1" dirty="0">
                <a:solidFill>
                  <a:srgbClr val="FFFFFF"/>
                </a:solidFill>
              </a:rPr>
              <a:t>Innovation</a:t>
            </a:r>
            <a:endParaRPr lang="en-GB" sz="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0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  <p:sldLayoutId id="2147484353" r:id="rId12"/>
    <p:sldLayoutId id="2147484354" r:id="rId13"/>
    <p:sldLayoutId id="2147484355" r:id="rId14"/>
    <p:sldLayoutId id="2147484356" r:id="rId15"/>
    <p:sldLayoutId id="2147485545" r:id="rId16"/>
  </p:sldLayoutIdLst>
  <p:hf hdr="0" ftr="0" dt="0"/>
  <p:txStyles>
    <p:titleStyle>
      <a:lvl1pPr marL="357188" indent="-357188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7188" indent="-357188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7188" indent="-357188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7188" indent="-357188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7188" indent="-357188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831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2951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070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189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F5494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156" indent="-2285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275" indent="-2285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395" indent="-2285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5514" indent="-2285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 txBox="1">
            <a:spLocks noGrp="1"/>
          </p:cNvSpPr>
          <p:nvPr>
            <p:ph type="ftr" sz="quarter" idx="3"/>
          </p:nvPr>
        </p:nvSpPr>
        <p:spPr>
          <a:xfrm>
            <a:off x="3131999" y="6454800"/>
            <a:ext cx="2895839" cy="287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i="0" u="none" strike="noStrike" baseline="0">
                <a:solidFill>
                  <a:srgbClr val="0F5494"/>
                </a:solidFill>
                <a:latin typeface="Verdana" pitchFamily="34"/>
                <a:ea typeface="Arial Unicode MS" pitchFamily="2"/>
                <a:cs typeface="Tahoma" pitchFamily="2"/>
              </a:defRPr>
            </a:lvl1pPr>
          </a:lstStyle>
          <a:p>
            <a:pPr fontAlgn="auto"/>
            <a:r>
              <a:rPr dirty="0"/>
              <a:t>TCADS-2 International Workshop</a:t>
            </a:r>
          </a:p>
        </p:txBody>
      </p:sp>
      <p:sp>
        <p:nvSpPr>
          <p:cNvPr id="3" name="Espace réservé du numéro de diapositive 2"/>
          <p:cNvSpPr txBox="1">
            <a:spLocks noGrp="1"/>
          </p:cNvSpPr>
          <p:nvPr>
            <p:ph type="sldNum" sz="quarter" idx="4"/>
          </p:nvPr>
        </p:nvSpPr>
        <p:spPr>
          <a:xfrm>
            <a:off x="6552719" y="6244920"/>
            <a:ext cx="2133720" cy="476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i="0" u="none" strike="noStrike" baseline="0">
                <a:solidFill>
                  <a:srgbClr val="0F5494"/>
                </a:solidFill>
                <a:latin typeface="Verdana" pitchFamily="34"/>
                <a:ea typeface="Arial Unicode MS" pitchFamily="2"/>
                <a:cs typeface="Tahoma" pitchFamily="2"/>
              </a:defRPr>
            </a:lvl1pPr>
          </a:lstStyle>
          <a:p>
            <a:pPr fontAlgn="auto"/>
            <a:fld id="{A9DAB06C-F991-4BA1-88A2-09A12B9E5F60}" type="slidenum">
              <a:rPr/>
              <a:pPr fontAlgn="auto"/>
              <a:t>‹#›</a:t>
            </a:fld>
            <a:endParaRPr dirty="0"/>
          </a:p>
        </p:txBody>
      </p:sp>
      <p:sp>
        <p:nvSpPr>
          <p:cNvPr id="4" name="Rectangle 14"/>
          <p:cNvSpPr/>
          <p:nvPr/>
        </p:nvSpPr>
        <p:spPr>
          <a:xfrm>
            <a:off x="0" y="0"/>
            <a:ext cx="9144000" cy="957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F5494"/>
          </a:solidFill>
          <a:ln w="9360">
            <a:solidFill>
              <a:srgbClr val="0F5494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BE" sz="1200" b="0" dirty="0">
              <a:solidFill>
                <a:srgbClr val="0F5494"/>
              </a:solidFill>
              <a:latin typeface="Verdana" pitchFamily="34"/>
              <a:ea typeface="Microsoft YaHei" pitchFamily="2"/>
              <a:cs typeface="Mangal" pitchFamily="2"/>
            </a:endParaRPr>
          </a:p>
        </p:txBody>
      </p:sp>
      <p:pic>
        <p:nvPicPr>
          <p:cNvPr id="5" name="Picture 17"/>
          <p:cNvPicPr>
            <a:picLocks noChangeAspect="1"/>
          </p:cNvPicPr>
          <p:nvPr/>
        </p:nvPicPr>
        <p:blipFill>
          <a:blip r:embed="rId14" cstate="print">
            <a:lum/>
            <a:alphaModFix/>
          </a:blip>
          <a:srcRect/>
          <a:stretch>
            <a:fillRect/>
          </a:stretch>
        </p:blipFill>
        <p:spPr>
          <a:xfrm>
            <a:off x="3957480" y="258840"/>
            <a:ext cx="1436759" cy="1004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686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9" r:id="rId1"/>
    <p:sldLayoutId id="2147484950" r:id="rId2"/>
    <p:sldLayoutId id="2147484951" r:id="rId3"/>
    <p:sldLayoutId id="2147484952" r:id="rId4"/>
    <p:sldLayoutId id="2147484953" r:id="rId5"/>
    <p:sldLayoutId id="2147484954" r:id="rId6"/>
    <p:sldLayoutId id="2147484955" r:id="rId7"/>
    <p:sldLayoutId id="2147484956" r:id="rId8"/>
    <p:sldLayoutId id="2147484957" r:id="rId9"/>
    <p:sldLayoutId id="2147484958" r:id="rId10"/>
    <p:sldLayoutId id="2147484959" r:id="rId11"/>
    <p:sldLayoutId id="21474849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07159C00-7581-485C-B71F-2E1073FB20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41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9" r:id="rId1"/>
    <p:sldLayoutId id="2147485430" r:id="rId2"/>
    <p:sldLayoutId id="2147485431" r:id="rId3"/>
    <p:sldLayoutId id="2147485432" r:id="rId4"/>
    <p:sldLayoutId id="2147485433" r:id="rId5"/>
    <p:sldLayoutId id="2147485434" r:id="rId6"/>
    <p:sldLayoutId id="2147485435" r:id="rId7"/>
    <p:sldLayoutId id="2147485436" r:id="rId8"/>
    <p:sldLayoutId id="2147485437" r:id="rId9"/>
    <p:sldLayoutId id="2147485438" r:id="rId10"/>
    <p:sldLayoutId id="2147485439" r:id="rId11"/>
    <p:sldLayoutId id="2147485440" r:id="rId12"/>
    <p:sldLayoutId id="2147485441" r:id="rId13"/>
    <p:sldLayoutId id="2147485442" r:id="rId14"/>
    <p:sldLayoutId id="2147485444" r:id="rId15"/>
    <p:sldLayoutId id="2147485445" r:id="rId16"/>
    <p:sldLayoutId id="2147485446" r:id="rId17"/>
    <p:sldLayoutId id="2147485447" r:id="rId18"/>
    <p:sldLayoutId id="2147485448" r:id="rId19"/>
    <p:sldLayoutId id="2147485449" r:id="rId20"/>
    <p:sldLayoutId id="2147485450" r:id="rId21"/>
    <p:sldLayoutId id="2147485451" r:id="rId22"/>
    <p:sldLayoutId id="2147485452" r:id="rId23"/>
    <p:sldLayoutId id="2147485453" r:id="rId24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2F42C6F-1101-406B-AAAD-407A62C4AFAA}" type="slidenum">
              <a:rPr lang="en-GB">
                <a:cs typeface="Arial" pitchFamily="34" charset="0"/>
              </a:rPr>
              <a:pPr>
                <a:defRPr/>
              </a:pPr>
              <a:t>‹#›</a:t>
            </a:fld>
            <a:endParaRPr lang="en-GB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8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5" r:id="rId1"/>
    <p:sldLayoutId id="2147485476" r:id="rId2"/>
    <p:sldLayoutId id="2147485477" r:id="rId3"/>
    <p:sldLayoutId id="2147485478" r:id="rId4"/>
    <p:sldLayoutId id="2147485479" r:id="rId5"/>
    <p:sldLayoutId id="2147485480" r:id="rId6"/>
    <p:sldLayoutId id="2147485481" r:id="rId7"/>
    <p:sldLayoutId id="2147485482" r:id="rId8"/>
    <p:sldLayoutId id="2147485483" r:id="rId9"/>
    <p:sldLayoutId id="2147485484" r:id="rId10"/>
    <p:sldLayoutId id="2147485485" r:id="rId11"/>
  </p:sldLayoutIdLst>
  <p:hf hdr="0" ftr="0" dt="0"/>
  <p:txStyles>
    <p:titleStyle>
      <a:lvl1pPr marL="357188" indent="-357188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7188" indent="-357188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7188" indent="-357188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7188" indent="-357188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7188" indent="-357188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831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2951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070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189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F5494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156" indent="-2285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275" indent="-2285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395" indent="-2285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5514" indent="-2285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gif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nuclear.jrc.ec.europa.eu/tacis-insc/" TargetMode="Externa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era-set.eu/" TargetMode="External"/><Relationship Id="rId3" Type="http://schemas.openxmlformats.org/officeDocument/2006/relationships/hyperlink" Target="http://www.snetp.eu/" TargetMode="External"/><Relationship Id="rId7" Type="http://schemas.openxmlformats.org/officeDocument/2006/relationships/hyperlink" Target="http://ec.europa.eu/energy/technology/set_plan/set_plan_en.htm" TargetMode="External"/><Relationship Id="rId2" Type="http://schemas.openxmlformats.org/officeDocument/2006/relationships/hyperlink" Target="http://www.efda.org/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melodi-online.eu/" TargetMode="External"/><Relationship Id="rId5" Type="http://schemas.openxmlformats.org/officeDocument/2006/relationships/hyperlink" Target="http://www.igdtp.eu/" TargetMode="External"/><Relationship Id="rId4" Type="http://schemas.openxmlformats.org/officeDocument/2006/relationships/hyperlink" Target="http://www.nugenia.org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ra-jpnm.eu/" TargetMode="External"/><Relationship Id="rId7" Type="http://schemas.openxmlformats.org/officeDocument/2006/relationships/hyperlink" Target="https://ec.europa.eu/research/participants/portal/desktop/en/opportunities/h2020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setis.ec.europa.eu/set-plan-process/integrated-roadmap-and-action-plan/search-european-ri-landscape-database" TargetMode="External"/><Relationship Id="rId5" Type="http://schemas.openxmlformats.org/officeDocument/2006/relationships/hyperlink" Target="https://setis.ec.europa.eu/" TargetMode="External"/><Relationship Id="rId4" Type="http://schemas.openxmlformats.org/officeDocument/2006/relationships/hyperlink" Target="http://www.enen-assoc.org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700338" y="3357563"/>
            <a:ext cx="5638800" cy="884237"/>
          </a:xfrm>
        </p:spPr>
        <p:txBody>
          <a:bodyPr/>
          <a:lstStyle/>
          <a:p>
            <a:pPr algn="ctr" eaLnBrk="1" hangingPunct="1">
              <a:buSzTx/>
            </a:pPr>
            <a:r>
              <a:rPr lang="fr-BE" altLang="en-US" sz="2600" b="0" dirty="0" smtClean="0"/>
              <a:t>Euratom </a:t>
            </a:r>
            <a:r>
              <a:rPr lang="fr-BE" altLang="en-US" sz="2600" b="0" dirty="0" err="1" smtClean="0"/>
              <a:t>Research</a:t>
            </a:r>
            <a:r>
              <a:rPr lang="fr-BE" altLang="en-US" sz="2600" b="0" dirty="0" smtClean="0"/>
              <a:t> and Training Programme</a:t>
            </a:r>
          </a:p>
          <a:p>
            <a:pPr algn="ctr" eaLnBrk="1" hangingPunct="1">
              <a:buSzTx/>
            </a:pPr>
            <a:r>
              <a:rPr lang="fr-BE" altLang="en-US" sz="2600" b="0" dirty="0" err="1" smtClean="0"/>
              <a:t>Work</a:t>
            </a:r>
            <a:r>
              <a:rPr lang="fr-BE" altLang="en-US" sz="2600" b="0" dirty="0" smtClean="0"/>
              <a:t> Programme 2016-2017</a:t>
            </a:r>
            <a:endParaRPr lang="en-GB" altLang="en-US" sz="2600" b="0" dirty="0" smtClean="0"/>
          </a:p>
        </p:txBody>
      </p:sp>
      <p:sp>
        <p:nvSpPr>
          <p:cNvPr id="15363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124325" y="5075238"/>
            <a:ext cx="4356100" cy="830262"/>
          </a:xfrm>
        </p:spPr>
        <p:txBody>
          <a:bodyPr/>
          <a:lstStyle/>
          <a:p>
            <a:pPr marL="0" indent="0" algn="r">
              <a:buClr>
                <a:srgbClr val="33CC33"/>
              </a:buClr>
              <a:buSzPct val="150000"/>
              <a:buFontTx/>
              <a:buNone/>
            </a:pPr>
            <a:r>
              <a:rPr lang="fr-BE" altLang="en-US" smtClean="0"/>
              <a:t>Mykola </a:t>
            </a:r>
            <a:r>
              <a:rPr lang="en-GB" altLang="en-US" smtClean="0"/>
              <a:t>D</a:t>
            </a:r>
            <a:r>
              <a:rPr lang="sk-SK" altLang="en-US" smtClean="0"/>
              <a:t>ŽUBINSKÝ</a:t>
            </a:r>
            <a:endParaRPr lang="fr-BE" altLang="en-US" smtClean="0"/>
          </a:p>
          <a:p>
            <a:pPr marL="0" indent="0" algn="r">
              <a:buClr>
                <a:srgbClr val="33CC33"/>
              </a:buClr>
              <a:buSzPct val="150000"/>
              <a:buFontTx/>
              <a:buNone/>
            </a:pPr>
            <a:r>
              <a:rPr lang="fr-BE" altLang="en-US" smtClean="0"/>
              <a:t>DG RTD/Directorate Energy/Unit G.4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7136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5257800"/>
          </a:xfrm>
        </p:spPr>
        <p:txBody>
          <a:bodyPr/>
          <a:lstStyle/>
          <a:p>
            <a:pPr marL="0" lvl="0" indent="0" algn="ctr" defTabSz="449263" eaLnBrk="1" hangingPunct="1">
              <a:spcBef>
                <a:spcPts val="600"/>
              </a:spcBef>
              <a:spcAft>
                <a:spcPts val="600"/>
              </a:spcAft>
              <a:buSzPct val="100000"/>
              <a:buNone/>
              <a:defRPr/>
            </a:pPr>
            <a:r>
              <a:rPr lang="en-GB" sz="2000" b="1" dirty="0" smtClean="0">
                <a:ea typeface="MS Gothic"/>
              </a:rPr>
              <a:t>Research and Training Programme of Euratom (2014-2018) complementing the Horizon 2020 Framework Programme for Research and Innovation</a:t>
            </a:r>
          </a:p>
          <a:p>
            <a:pPr marL="0" lvl="0" indent="0" algn="ctr" defTabSz="449263" eaLnBrk="1" hangingPunct="1">
              <a:spcBef>
                <a:spcPts val="600"/>
              </a:spcBef>
              <a:spcAft>
                <a:spcPts val="600"/>
              </a:spcAft>
              <a:buSzPct val="100000"/>
              <a:buNone/>
              <a:defRPr/>
            </a:pPr>
            <a:r>
              <a:rPr lang="en-GB" sz="1800" dirty="0" smtClean="0"/>
              <a:t>[Council </a:t>
            </a:r>
            <a:r>
              <a:rPr lang="en-GB" sz="1800" dirty="0"/>
              <a:t>R</a:t>
            </a:r>
            <a:r>
              <a:rPr lang="en-GB" sz="1800" dirty="0" smtClean="0"/>
              <a:t>egulation </a:t>
            </a:r>
            <a:r>
              <a:rPr lang="en-GB" sz="1800" dirty="0"/>
              <a:t>on 16 December 2013 </a:t>
            </a:r>
            <a:r>
              <a:rPr lang="en-GB" sz="1800" dirty="0" smtClean="0"/>
              <a:t>- O.J.EU </a:t>
            </a:r>
            <a:r>
              <a:rPr lang="en-GB" sz="1800" dirty="0"/>
              <a:t>L347 20 </a:t>
            </a:r>
            <a:r>
              <a:rPr lang="en-GB" sz="1800" dirty="0" smtClean="0"/>
              <a:t>Dec.2013]</a:t>
            </a:r>
            <a:endParaRPr lang="en-GB" sz="2000" kern="1200" dirty="0">
              <a:ea typeface="MS Gothic"/>
            </a:endParaRPr>
          </a:p>
          <a:p>
            <a:pPr marL="0" lvl="0" indent="0">
              <a:buNone/>
              <a:defRPr/>
            </a:pPr>
            <a:endParaRPr lang="en-GB" sz="900" b="1" dirty="0" smtClean="0">
              <a:ea typeface="Calibri"/>
              <a:cs typeface="Calibri"/>
            </a:endParaRPr>
          </a:p>
          <a:p>
            <a:pPr marL="342476" lvl="0" indent="-342476">
              <a:defRPr/>
            </a:pPr>
            <a:r>
              <a:rPr lang="en-GB" sz="1800" b="1" dirty="0" smtClean="0">
                <a:ea typeface="Calibri"/>
                <a:cs typeface="Calibri"/>
              </a:rPr>
              <a:t>General objective:</a:t>
            </a:r>
            <a:r>
              <a:rPr lang="en-GB" sz="1800" dirty="0" smtClean="0">
                <a:ea typeface="Calibri"/>
                <a:cs typeface="Calibri"/>
              </a:rPr>
              <a:t> To </a:t>
            </a:r>
            <a:r>
              <a:rPr lang="en-GB" sz="1800" dirty="0">
                <a:ea typeface="Calibri"/>
                <a:cs typeface="Calibri"/>
              </a:rPr>
              <a:t>pursue </a:t>
            </a:r>
            <a:r>
              <a:rPr lang="en-GB" sz="1800" u="sng" dirty="0" smtClean="0">
                <a:ea typeface="Calibri"/>
                <a:cs typeface="Calibri"/>
              </a:rPr>
              <a:t>nuclear </a:t>
            </a:r>
            <a:r>
              <a:rPr lang="en-GB" sz="1800" u="sng" dirty="0">
                <a:ea typeface="Calibri"/>
                <a:cs typeface="Calibri"/>
              </a:rPr>
              <a:t>research and training activities </a:t>
            </a:r>
            <a:r>
              <a:rPr lang="en-GB" sz="1800" dirty="0">
                <a:ea typeface="Calibri"/>
                <a:cs typeface="Calibri"/>
              </a:rPr>
              <a:t>with an emphasis on continuous </a:t>
            </a:r>
            <a:r>
              <a:rPr lang="en-GB" sz="1800" u="sng" dirty="0">
                <a:ea typeface="Calibri"/>
                <a:cs typeface="Calibri"/>
              </a:rPr>
              <a:t>improvement of nuclear safety, security and radiation protection</a:t>
            </a:r>
            <a:r>
              <a:rPr lang="en-GB" sz="1800" dirty="0">
                <a:ea typeface="Calibri"/>
                <a:cs typeface="Calibri"/>
              </a:rPr>
              <a:t>, notably to potentially </a:t>
            </a:r>
            <a:r>
              <a:rPr lang="en-GB" sz="1800" u="sng" dirty="0">
                <a:ea typeface="Calibri"/>
                <a:cs typeface="Calibri"/>
              </a:rPr>
              <a:t>contribute to the long-term decarbonisation of the energy system</a:t>
            </a:r>
            <a:r>
              <a:rPr lang="en-GB" sz="1800" dirty="0">
                <a:ea typeface="Calibri"/>
                <a:cs typeface="Calibri"/>
              </a:rPr>
              <a:t> in a safe, efficient and secure </a:t>
            </a:r>
            <a:r>
              <a:rPr lang="en-GB" sz="1800" dirty="0" smtClean="0">
                <a:ea typeface="Calibri"/>
                <a:cs typeface="Calibri"/>
              </a:rPr>
              <a:t>way</a:t>
            </a:r>
          </a:p>
          <a:p>
            <a:pPr marL="342476" lvl="0" indent="-342476">
              <a:defRPr/>
            </a:pPr>
            <a:endParaRPr lang="en-GB" sz="1800" dirty="0" smtClean="0">
              <a:ea typeface="Calibri"/>
              <a:cs typeface="Calibri"/>
            </a:endParaRPr>
          </a:p>
          <a:p>
            <a:pPr marL="342476" lvl="0" indent="-342476">
              <a:defRPr/>
            </a:pPr>
            <a:r>
              <a:rPr lang="en-GB" sz="1800" dirty="0" smtClean="0">
                <a:ea typeface="Calibri"/>
                <a:cs typeface="Calibri"/>
              </a:rPr>
              <a:t>That general objective shall be</a:t>
            </a:r>
            <a:r>
              <a:rPr lang="en-GB" sz="1800" b="1" dirty="0" smtClean="0">
                <a:ea typeface="Calibri"/>
                <a:cs typeface="Calibri"/>
              </a:rPr>
              <a:t> implemented </a:t>
            </a:r>
            <a:r>
              <a:rPr lang="en-GB" sz="1800" dirty="0" smtClean="0">
                <a:ea typeface="Calibri"/>
                <a:cs typeface="Calibri"/>
              </a:rPr>
              <a:t>through:</a:t>
            </a:r>
          </a:p>
          <a:p>
            <a:pPr marL="741000" lvl="1" indent="-342476">
              <a:defRPr/>
            </a:pPr>
            <a:r>
              <a:rPr lang="en-GB" sz="1600" b="0" dirty="0" smtClean="0">
                <a:ea typeface="Calibri"/>
                <a:cs typeface="Calibri"/>
              </a:rPr>
              <a:t>Activities in </a:t>
            </a:r>
            <a:r>
              <a:rPr lang="en-GB" sz="1600" b="0" dirty="0">
                <a:ea typeface="Calibri"/>
                <a:cs typeface="Calibri"/>
              </a:rPr>
              <a:t>the form of </a:t>
            </a:r>
            <a:r>
              <a:rPr lang="en-GB" sz="1600" dirty="0" smtClean="0">
                <a:ea typeface="Calibri"/>
                <a:cs typeface="Calibri"/>
              </a:rPr>
              <a:t>indirect </a:t>
            </a:r>
            <a:r>
              <a:rPr lang="en-GB" sz="1600" dirty="0">
                <a:ea typeface="Calibri"/>
                <a:cs typeface="Calibri"/>
              </a:rPr>
              <a:t>and </a:t>
            </a:r>
            <a:r>
              <a:rPr lang="en-GB" sz="1600" dirty="0" smtClean="0">
                <a:ea typeface="Calibri"/>
                <a:cs typeface="Calibri"/>
              </a:rPr>
              <a:t>direct actions</a:t>
            </a:r>
          </a:p>
          <a:p>
            <a:pPr marL="741000" lvl="1" indent="-342476">
              <a:defRPr/>
            </a:pPr>
            <a:r>
              <a:rPr lang="en-GB" sz="1600" b="0" dirty="0" smtClean="0">
                <a:ea typeface="Calibri"/>
                <a:cs typeface="Calibri"/>
              </a:rPr>
              <a:t>Cross-cutting activities within the Euratom</a:t>
            </a:r>
            <a:r>
              <a:rPr lang="en-GB" sz="1600" b="0" dirty="0">
                <a:ea typeface="Calibri"/>
                <a:cs typeface="Calibri"/>
              </a:rPr>
              <a:t> </a:t>
            </a:r>
            <a:r>
              <a:rPr lang="en-GB" sz="1600" b="0" dirty="0" smtClean="0">
                <a:ea typeface="Calibri"/>
                <a:cs typeface="Calibri"/>
              </a:rPr>
              <a:t>Programme (i.e. fusion/fission)</a:t>
            </a:r>
          </a:p>
          <a:p>
            <a:pPr marL="741000" lvl="1" indent="-342476">
              <a:defRPr/>
            </a:pPr>
            <a:r>
              <a:rPr lang="en-GB" sz="1600" b="0" dirty="0" smtClean="0">
                <a:ea typeface="Calibri"/>
                <a:cs typeface="Calibri"/>
              </a:rPr>
              <a:t>Cross-cutting activities &amp; interfaces with H2020 Framework Programme</a:t>
            </a:r>
          </a:p>
          <a:p>
            <a:pPr marL="741000" lvl="1" indent="-342476">
              <a:defRPr/>
            </a:pPr>
            <a:r>
              <a:rPr lang="en-GB" sz="1600" b="0" dirty="0" smtClean="0">
                <a:ea typeface="Calibri"/>
                <a:cs typeface="Calibri"/>
              </a:rPr>
              <a:t>International cooperation with third States and international organisations</a:t>
            </a:r>
          </a:p>
          <a:p>
            <a:pPr marL="342476" lvl="0" indent="-342476">
              <a:defRPr/>
            </a:pPr>
            <a:endParaRPr lang="en-GB" sz="1800" dirty="0" smtClean="0"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7200" y="304800"/>
            <a:ext cx="3397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FFFFFF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Euratom Programme</a:t>
            </a:r>
            <a:endParaRPr lang="fr-BE" sz="2400" dirty="0"/>
          </a:p>
        </p:txBody>
      </p:sp>
      <p:sp>
        <p:nvSpPr>
          <p:cNvPr id="6" name="Rectangle 5"/>
          <p:cNvSpPr/>
          <p:nvPr/>
        </p:nvSpPr>
        <p:spPr>
          <a:xfrm>
            <a:off x="6167616" y="315631"/>
            <a:ext cx="1882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rgbClr val="FFFFFF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2014-2018</a:t>
            </a:r>
            <a:endParaRPr lang="fr-BE" sz="2400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8313" y="6398849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7789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Date Placeholder 3"/>
          <p:cNvSpPr txBox="1">
            <a:spLocks noGrp="1"/>
          </p:cNvSpPr>
          <p:nvPr/>
        </p:nvSpPr>
        <p:spPr bwMode="auto">
          <a:xfrm>
            <a:off x="179388" y="6448425"/>
            <a:ext cx="5184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 anchor="ctr"/>
          <a:lstStyle>
            <a:lvl1pPr defTabSz="1042988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1042988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1042988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1042988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1042988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800" b="0" smtClean="0">
              <a:solidFill>
                <a:srgbClr val="898989"/>
              </a:solidFill>
              <a:latin typeface="Tahoma" pitchFamily="34" charset="0"/>
              <a:ea typeface="SimSun" pitchFamily="2" charset="-122"/>
            </a:endParaRPr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622300" y="4192588"/>
            <a:ext cx="7870825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1" rIns="91402" bIns="45701"/>
          <a:lstStyle/>
          <a:p>
            <a:pPr marL="725488" indent="-725488" defTabSz="912813" eaLnBrk="0" hangingPunct="0">
              <a:spcBef>
                <a:spcPct val="20000"/>
              </a:spcBef>
              <a:buClr>
                <a:srgbClr val="00AEEF"/>
              </a:buClr>
            </a:pPr>
            <a:endParaRPr lang="en-US" b="0" smtClean="0">
              <a:solidFill>
                <a:srgbClr val="000000"/>
              </a:solidFill>
              <a:ea typeface="MS PGothic" pitchFamily="34" charset="-128"/>
              <a:cs typeface="Tahoma" pitchFamily="34" charset="0"/>
            </a:endParaRPr>
          </a:p>
        </p:txBody>
      </p:sp>
      <p:sp>
        <p:nvSpPr>
          <p:cNvPr id="158724" name="AutoShape 4"/>
          <p:cNvSpPr>
            <a:spLocks noChangeArrowheads="1"/>
          </p:cNvSpPr>
          <p:nvPr/>
        </p:nvSpPr>
        <p:spPr bwMode="auto">
          <a:xfrm>
            <a:off x="393700" y="2786063"/>
            <a:ext cx="2663825" cy="2660650"/>
          </a:xfrm>
          <a:prstGeom prst="flowChartAlternateProcess">
            <a:avLst/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 wrap="none" lIns="91402" tIns="45701" rIns="91402" bIns="45701" anchor="ctr"/>
          <a:lstStyle/>
          <a:p>
            <a:pPr algn="ctr" defTabSz="912813" eaLnBrk="0" hangingPunct="0">
              <a:lnSpc>
                <a:spcPct val="120000"/>
              </a:lnSpc>
            </a:pPr>
            <a:r>
              <a:rPr lang="en-GB" sz="1800" b="0" i="1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Arial" pitchFamily="34" charset="0"/>
              </a:rPr>
              <a:t>Indirect actions</a:t>
            </a:r>
          </a:p>
          <a:p>
            <a:pPr algn="ctr" defTabSz="912813" eaLnBrk="0" hangingPunct="0">
              <a:lnSpc>
                <a:spcPct val="120000"/>
              </a:lnSpc>
            </a:pPr>
            <a:r>
              <a:rPr lang="en-GB" sz="1800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Arial" pitchFamily="34" charset="0"/>
              </a:rPr>
              <a:t>DG-RTD</a:t>
            </a:r>
          </a:p>
          <a:p>
            <a:pPr algn="ctr" defTabSz="912813" eaLnBrk="0" hangingPunct="0">
              <a:lnSpc>
                <a:spcPct val="120000"/>
              </a:lnSpc>
            </a:pPr>
            <a:endParaRPr lang="en-GB" sz="1800" b="0" i="1" dirty="0" smtClean="0">
              <a:solidFill>
                <a:srgbClr val="000000"/>
              </a:solidFill>
              <a:latin typeface="Tahoma" pitchFamily="34" charset="0"/>
              <a:ea typeface="MS PGothic" pitchFamily="34" charset="-128"/>
              <a:cs typeface="Arial" pitchFamily="34" charset="0"/>
            </a:endParaRPr>
          </a:p>
          <a:p>
            <a:pPr algn="ctr" defTabSz="912813" eaLnBrk="0" hangingPunct="0"/>
            <a:r>
              <a:rPr lang="en-GB" sz="1800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Arial" pitchFamily="34" charset="0"/>
              </a:rPr>
              <a:t>Fusion R&amp;D</a:t>
            </a:r>
          </a:p>
          <a:p>
            <a:pPr algn="ctr" defTabSz="912813" eaLnBrk="0" hangingPunct="0"/>
            <a:r>
              <a:rPr lang="en-GB" sz="1800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Arial" pitchFamily="34" charset="0"/>
              </a:rPr>
              <a:t>Programme</a:t>
            </a:r>
            <a:br>
              <a:rPr lang="en-GB" sz="1800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Arial" pitchFamily="34" charset="0"/>
              </a:rPr>
            </a:br>
            <a:endParaRPr lang="en-GB" sz="1800" dirty="0" smtClean="0">
              <a:solidFill>
                <a:srgbClr val="000000"/>
              </a:solidFill>
              <a:latin typeface="Tahoma" pitchFamily="34" charset="0"/>
              <a:ea typeface="MS PGothic" pitchFamily="34" charset="-128"/>
              <a:cs typeface="Arial" pitchFamily="34" charset="0"/>
            </a:endParaRPr>
          </a:p>
          <a:p>
            <a:pPr algn="ctr" defTabSz="912813" eaLnBrk="0" hangingPunct="0"/>
            <a:r>
              <a:rPr lang="en-GB" sz="1800" dirty="0" smtClean="0">
                <a:solidFill>
                  <a:srgbClr val="FF6600"/>
                </a:solidFill>
                <a:latin typeface="Tahoma" pitchFamily="34" charset="0"/>
                <a:ea typeface="MS PGothic" pitchFamily="34" charset="-128"/>
                <a:cs typeface="Arial" pitchFamily="34" charset="0"/>
              </a:rPr>
              <a:t>€ 728 million</a:t>
            </a:r>
          </a:p>
          <a:p>
            <a:pPr algn="ctr" defTabSz="912813" eaLnBrk="0" hangingPunct="0"/>
            <a:r>
              <a:rPr lang="fr-BE" sz="1800" b="0" dirty="0" smtClean="0">
                <a:solidFill>
                  <a:srgbClr val="FF6600"/>
                </a:solidFill>
                <a:latin typeface="Tahoma" pitchFamily="34" charset="0"/>
                <a:ea typeface="MS PGothic" pitchFamily="34" charset="-128"/>
                <a:cs typeface="Arial" pitchFamily="34" charset="0"/>
              </a:rPr>
              <a:t>(45 %)</a:t>
            </a:r>
            <a:endParaRPr lang="en-GB" sz="1800" b="0" dirty="0" smtClean="0">
              <a:solidFill>
                <a:srgbClr val="FF6600"/>
              </a:solidFill>
              <a:latin typeface="Tahoma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58725" name="AutoShape 5"/>
          <p:cNvSpPr>
            <a:spLocks noChangeArrowheads="1"/>
          </p:cNvSpPr>
          <p:nvPr/>
        </p:nvSpPr>
        <p:spPr bwMode="auto">
          <a:xfrm>
            <a:off x="3222625" y="2786063"/>
            <a:ext cx="2662238" cy="2663825"/>
          </a:xfrm>
          <a:prstGeom prst="flowChartAlternateProcess">
            <a:avLst/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 wrap="none" lIns="91402" tIns="45701" rIns="91402" bIns="45701" anchor="ctr"/>
          <a:lstStyle/>
          <a:p>
            <a:pPr algn="ctr" defTabSz="912813" eaLnBrk="0" hangingPunct="0"/>
            <a:r>
              <a:rPr lang="en-GB" sz="1800" b="0" i="1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Arial" pitchFamily="34" charset="0"/>
              </a:rPr>
              <a:t>Indirect actions</a:t>
            </a:r>
            <a:endParaRPr lang="en-GB" sz="2200" b="0" dirty="0" smtClean="0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Arial" pitchFamily="34" charset="0"/>
            </a:endParaRPr>
          </a:p>
          <a:p>
            <a:pPr algn="ctr" defTabSz="912813" eaLnBrk="0" hangingPunct="0"/>
            <a:r>
              <a:rPr lang="en-GB" sz="1800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Arial" pitchFamily="34" charset="0"/>
              </a:rPr>
              <a:t>DG-RTD</a:t>
            </a:r>
            <a:br>
              <a:rPr lang="en-GB" sz="1800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Arial" pitchFamily="34" charset="0"/>
              </a:rPr>
            </a:br>
            <a:r>
              <a:rPr lang="en-GB" sz="800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Arial" pitchFamily="34" charset="0"/>
              </a:rPr>
              <a:t/>
            </a:r>
            <a:br>
              <a:rPr lang="en-GB" sz="800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Arial" pitchFamily="34" charset="0"/>
              </a:rPr>
            </a:br>
            <a:r>
              <a:rPr lang="en-GB" sz="1800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Arial" pitchFamily="34" charset="0"/>
              </a:rPr>
              <a:t>Nuclear Fission,</a:t>
            </a:r>
          </a:p>
          <a:p>
            <a:pPr algn="ctr" defTabSz="912813" eaLnBrk="0" hangingPunct="0"/>
            <a:r>
              <a:rPr lang="en-GB" sz="1800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Arial" pitchFamily="34" charset="0"/>
              </a:rPr>
              <a:t>Safety and </a:t>
            </a:r>
            <a:br>
              <a:rPr lang="en-GB" sz="1800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Arial" pitchFamily="34" charset="0"/>
              </a:rPr>
            </a:br>
            <a:r>
              <a:rPr lang="en-GB" sz="1800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Arial" pitchFamily="34" charset="0"/>
              </a:rPr>
              <a:t>Radiation Protection</a:t>
            </a:r>
          </a:p>
          <a:p>
            <a:pPr algn="ctr" defTabSz="912813" eaLnBrk="0" hangingPunct="0"/>
            <a:endParaRPr lang="en-GB" sz="1800" dirty="0" smtClean="0">
              <a:solidFill>
                <a:srgbClr val="000000"/>
              </a:solidFill>
              <a:latin typeface="Tahoma" pitchFamily="34" charset="0"/>
              <a:ea typeface="MS PGothic" pitchFamily="34" charset="-128"/>
              <a:cs typeface="Arial" pitchFamily="34" charset="0"/>
            </a:endParaRPr>
          </a:p>
          <a:p>
            <a:pPr algn="ctr" defTabSz="912813" eaLnBrk="0" hangingPunct="0">
              <a:spcAft>
                <a:spcPct val="20000"/>
              </a:spcAft>
            </a:pPr>
            <a:r>
              <a:rPr lang="en-GB" sz="1800" dirty="0" smtClean="0">
                <a:solidFill>
                  <a:srgbClr val="FF66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€ 315 million</a:t>
            </a:r>
          </a:p>
          <a:p>
            <a:pPr algn="ctr" defTabSz="912813" eaLnBrk="0" hangingPunct="0">
              <a:spcAft>
                <a:spcPct val="20000"/>
              </a:spcAft>
            </a:pPr>
            <a:r>
              <a:rPr lang="fr-BE" sz="1800" b="0" dirty="0" smtClean="0">
                <a:solidFill>
                  <a:srgbClr val="FF66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(20 %)</a:t>
            </a:r>
            <a:endParaRPr lang="en-GB" sz="1800" b="0" dirty="0" smtClean="0">
              <a:solidFill>
                <a:srgbClr val="FF6600"/>
              </a:solidFill>
              <a:latin typeface="Times New Roman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58726" name="AutoShape 6"/>
          <p:cNvSpPr>
            <a:spLocks noChangeArrowheads="1"/>
          </p:cNvSpPr>
          <p:nvPr/>
        </p:nvSpPr>
        <p:spPr bwMode="auto">
          <a:xfrm>
            <a:off x="6124575" y="2773363"/>
            <a:ext cx="2665413" cy="2665412"/>
          </a:xfrm>
          <a:prstGeom prst="flowChartAlternateProcess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1" rIns="91402" bIns="45701" anchor="ctr"/>
          <a:lstStyle/>
          <a:p>
            <a:pPr algn="ctr" defTabSz="912813" eaLnBrk="0" hangingPunct="0">
              <a:lnSpc>
                <a:spcPct val="120000"/>
              </a:lnSpc>
            </a:pPr>
            <a:r>
              <a:rPr lang="en-GB" sz="1800" b="0" i="1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Arial" pitchFamily="34" charset="0"/>
              </a:rPr>
              <a:t>Direct actions</a:t>
            </a:r>
          </a:p>
          <a:p>
            <a:pPr algn="ctr" defTabSz="912813" eaLnBrk="0" hangingPunct="0">
              <a:lnSpc>
                <a:spcPct val="120000"/>
              </a:lnSpc>
            </a:pPr>
            <a:r>
              <a:rPr lang="en-GB" sz="1800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Arial" pitchFamily="34" charset="0"/>
              </a:rPr>
              <a:t>JRC</a:t>
            </a:r>
            <a:br>
              <a:rPr lang="en-GB" sz="1800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Arial" pitchFamily="34" charset="0"/>
              </a:rPr>
            </a:br>
            <a:endParaRPr lang="en-GB" sz="800" b="0" dirty="0" smtClean="0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Arial" pitchFamily="34" charset="0"/>
            </a:endParaRPr>
          </a:p>
          <a:p>
            <a:pPr algn="ctr" defTabSz="912813" eaLnBrk="0" hangingPunct="0">
              <a:lnSpc>
                <a:spcPct val="120000"/>
              </a:lnSpc>
            </a:pPr>
            <a:r>
              <a:rPr lang="en-GB" sz="1800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Arial" pitchFamily="34" charset="0"/>
              </a:rPr>
              <a:t>Nuclear Safety</a:t>
            </a:r>
          </a:p>
          <a:p>
            <a:pPr algn="ctr" defTabSz="912813" eaLnBrk="0" hangingPunct="0">
              <a:lnSpc>
                <a:spcPct val="120000"/>
              </a:lnSpc>
            </a:pPr>
            <a:r>
              <a:rPr lang="en-GB" sz="1800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Arial" pitchFamily="34" charset="0"/>
              </a:rPr>
              <a:t>and Security</a:t>
            </a:r>
          </a:p>
          <a:p>
            <a:pPr algn="ctr" defTabSz="912813" eaLnBrk="0" hangingPunct="0">
              <a:lnSpc>
                <a:spcPct val="120000"/>
              </a:lnSpc>
            </a:pPr>
            <a:endParaRPr lang="en-GB" sz="1800" dirty="0" smtClean="0">
              <a:solidFill>
                <a:srgbClr val="000000"/>
              </a:solidFill>
              <a:latin typeface="Tahoma" pitchFamily="34" charset="0"/>
              <a:ea typeface="MS PGothic" pitchFamily="34" charset="-128"/>
              <a:cs typeface="Arial" pitchFamily="34" charset="0"/>
            </a:endParaRPr>
          </a:p>
          <a:p>
            <a:pPr algn="ctr" defTabSz="912813" eaLnBrk="0" hangingPunct="0">
              <a:lnSpc>
                <a:spcPct val="120000"/>
              </a:lnSpc>
            </a:pPr>
            <a:r>
              <a:rPr lang="en-GB" sz="1800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Arial" pitchFamily="34" charset="0"/>
              </a:rPr>
              <a:t>€ 560 million</a:t>
            </a:r>
          </a:p>
          <a:p>
            <a:pPr algn="ctr" defTabSz="912813" eaLnBrk="0" hangingPunct="0">
              <a:lnSpc>
                <a:spcPct val="120000"/>
              </a:lnSpc>
            </a:pPr>
            <a:r>
              <a:rPr lang="fr-BE" sz="1800" b="0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Arial" pitchFamily="34" charset="0"/>
              </a:rPr>
              <a:t>(35 %)</a:t>
            </a:r>
            <a:endParaRPr lang="en-GB" sz="1700" b="0" dirty="0" smtClean="0">
              <a:solidFill>
                <a:srgbClr val="000000"/>
              </a:solidFill>
              <a:latin typeface="Tahoma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52582" name="Text Box 7"/>
          <p:cNvSpPr txBox="1">
            <a:spLocks noChangeArrowheads="1"/>
          </p:cNvSpPr>
          <p:nvPr/>
        </p:nvSpPr>
        <p:spPr bwMode="auto">
          <a:xfrm>
            <a:off x="404812" y="5388871"/>
            <a:ext cx="8305800" cy="144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pPr algn="ctr" defTabSz="1042988" eaLnBrk="0" hangingPunct="0">
              <a:spcBef>
                <a:spcPct val="50000"/>
              </a:spcBef>
              <a:defRPr/>
            </a:pPr>
            <a:r>
              <a:rPr lang="en-GB" sz="2500" dirty="0">
                <a:solidFill>
                  <a:srgbClr val="FF6600"/>
                </a:solidFill>
                <a:latin typeface="Tahoma" pitchFamily="34" charset="0"/>
                <a:ea typeface="ＭＳ Ｐゴシック"/>
                <a:cs typeface="ＭＳ Ｐゴシック"/>
              </a:rPr>
              <a:t>Total budget: € 1603 million</a:t>
            </a:r>
          </a:p>
          <a:p>
            <a:pPr marL="285750" indent="-285750" defTabSz="1042988" eaLnBrk="0" hangingPunct="0">
              <a:spcBef>
                <a:spcPct val="50000"/>
              </a:spcBef>
              <a:defRPr/>
            </a:pPr>
            <a:r>
              <a:rPr lang="en-GB" sz="2400" dirty="0" smtClean="0">
                <a:solidFill>
                  <a:srgbClr val="0F5494"/>
                </a:solidFill>
                <a:latin typeface="Tahoma" pitchFamily="34" charset="0"/>
                <a:ea typeface="ＭＳ Ｐゴシック"/>
                <a:cs typeface="ＭＳ Ｐゴシック"/>
              </a:rPr>
              <a:t>(outside H2020) </a:t>
            </a:r>
            <a:r>
              <a:rPr lang="en-GB" sz="1800" dirty="0" smtClean="0">
                <a:solidFill>
                  <a:srgbClr val="0F5494"/>
                </a:solidFill>
                <a:latin typeface="Tahoma" pitchFamily="34" charset="0"/>
                <a:ea typeface="ＭＳ Ｐゴシック"/>
                <a:cs typeface="ＭＳ Ｐゴシック"/>
                <a:sym typeface="Wingdings" pitchFamily="2" charset="2"/>
              </a:rPr>
              <a:t> </a:t>
            </a:r>
            <a:r>
              <a:rPr lang="en-GB" sz="1800" kern="0" dirty="0" smtClean="0">
                <a:solidFill>
                  <a:srgbClr val="0F5494"/>
                </a:solidFill>
                <a:latin typeface="Verdana"/>
                <a:cs typeface="Arial" pitchFamily="34" charset="0"/>
              </a:rPr>
              <a:t>Council </a:t>
            </a:r>
            <a:r>
              <a:rPr lang="en-GB" sz="1800" kern="0" dirty="0">
                <a:solidFill>
                  <a:srgbClr val="0F5494"/>
                </a:solidFill>
                <a:latin typeface="Verdana"/>
                <a:cs typeface="Arial" pitchFamily="34" charset="0"/>
              </a:rPr>
              <a:t>Decision of 13 December 2013</a:t>
            </a:r>
          </a:p>
          <a:p>
            <a:pPr defTabSz="1042988" eaLnBrk="0" hangingPunct="0">
              <a:spcBef>
                <a:spcPts val="0"/>
              </a:spcBef>
              <a:defRPr/>
            </a:pPr>
            <a:r>
              <a:rPr lang="en-GB" sz="1800" dirty="0" smtClean="0">
                <a:solidFill>
                  <a:srgbClr val="0F5494"/>
                </a:solidFill>
                <a:latin typeface="Tahoma" pitchFamily="34" charset="0"/>
                <a:ea typeface="ＭＳ Ｐゴシック"/>
                <a:cs typeface="ＭＳ Ｐゴシック"/>
              </a:rPr>
              <a:t>ITER </a:t>
            </a:r>
            <a:r>
              <a:rPr lang="en-GB" sz="1800" dirty="0">
                <a:solidFill>
                  <a:srgbClr val="0F5494"/>
                </a:solidFill>
                <a:latin typeface="Tahoma" pitchFamily="34" charset="0"/>
                <a:ea typeface="ＭＳ Ｐゴシック"/>
                <a:cs typeface="ＭＳ Ｐゴシック"/>
              </a:rPr>
              <a:t>(2014-2020</a:t>
            </a:r>
            <a:r>
              <a:rPr lang="en-GB" sz="1800" dirty="0" smtClean="0">
                <a:solidFill>
                  <a:srgbClr val="0F5494"/>
                </a:solidFill>
                <a:latin typeface="Tahoma" pitchFamily="34" charset="0"/>
                <a:ea typeface="ＭＳ Ｐゴシック"/>
                <a:cs typeface="ＭＳ Ｐゴシック"/>
              </a:rPr>
              <a:t>) through JU-F4E: </a:t>
            </a:r>
            <a:r>
              <a:rPr lang="en-GB" sz="1800" dirty="0">
                <a:solidFill>
                  <a:srgbClr val="0F5494"/>
                </a:solidFill>
                <a:latin typeface="Tahoma" pitchFamily="34" charset="0"/>
                <a:ea typeface="ＭＳ Ｐゴシック"/>
                <a:cs typeface="ＭＳ Ｐゴシック"/>
              </a:rPr>
              <a:t>€ 2915 million in current values </a:t>
            </a:r>
            <a:r>
              <a:rPr lang="en-GB" sz="3000" kern="0" dirty="0">
                <a:solidFill>
                  <a:srgbClr val="FF0000"/>
                </a:solidFill>
                <a:latin typeface="Verdana"/>
                <a:cs typeface="Arial" pitchFamily="34" charset="0"/>
              </a:rPr>
              <a:t/>
            </a:r>
            <a:br>
              <a:rPr lang="en-GB" sz="3000" kern="0" dirty="0">
                <a:solidFill>
                  <a:srgbClr val="FF0000"/>
                </a:solidFill>
                <a:latin typeface="Verdana"/>
                <a:cs typeface="Arial" pitchFamily="34" charset="0"/>
              </a:rPr>
            </a:br>
            <a:endParaRPr lang="en-GB" sz="1800" dirty="0">
              <a:solidFill>
                <a:srgbClr val="FF0000"/>
              </a:solidFill>
              <a:latin typeface="Tahoma" pitchFamily="34" charset="0"/>
              <a:ea typeface="ＭＳ Ｐゴシック"/>
              <a:cs typeface="ＭＳ Ｐゴシック"/>
            </a:endParaRPr>
          </a:p>
        </p:txBody>
      </p:sp>
      <p:grpSp>
        <p:nvGrpSpPr>
          <p:cNvPr id="158728" name="Group 5"/>
          <p:cNvGrpSpPr>
            <a:grpSpLocks/>
          </p:cNvGrpSpPr>
          <p:nvPr/>
        </p:nvGrpSpPr>
        <p:grpSpPr bwMode="auto">
          <a:xfrm>
            <a:off x="1665288" y="2443163"/>
            <a:ext cx="5811837" cy="409575"/>
            <a:chOff x="1665758" y="2032222"/>
            <a:chExt cx="5811126" cy="820714"/>
          </a:xfrm>
        </p:grpSpPr>
        <p:cxnSp>
          <p:nvCxnSpPr>
            <p:cNvPr id="158734" name="AutoShape 8"/>
            <p:cNvCxnSpPr>
              <a:cxnSpLocks noChangeShapeType="1"/>
            </p:cNvCxnSpPr>
            <p:nvPr/>
          </p:nvCxnSpPr>
          <p:spPr bwMode="auto">
            <a:xfrm rot="-5400000">
              <a:off x="1988442" y="1709538"/>
              <a:ext cx="820714" cy="1466081"/>
            </a:xfrm>
            <a:prstGeom prst="bentConnector2">
              <a:avLst/>
            </a:prstGeom>
            <a:noFill/>
            <a:ln w="38100">
              <a:solidFill>
                <a:srgbClr val="CCE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8735" name="AutoShape 9"/>
            <p:cNvCxnSpPr>
              <a:cxnSpLocks noChangeShapeType="1"/>
            </p:cNvCxnSpPr>
            <p:nvPr/>
          </p:nvCxnSpPr>
          <p:spPr bwMode="auto">
            <a:xfrm rot="5400000" flipH="1">
              <a:off x="6334885" y="1710937"/>
              <a:ext cx="819274" cy="1464724"/>
            </a:xfrm>
            <a:prstGeom prst="bentConnector2">
              <a:avLst/>
            </a:prstGeom>
            <a:noFill/>
            <a:ln w="38100">
              <a:solidFill>
                <a:srgbClr val="CCE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8736" name="Line 10"/>
            <p:cNvSpPr>
              <a:spLocks noChangeShapeType="1"/>
            </p:cNvSpPr>
            <p:nvPr/>
          </p:nvSpPr>
          <p:spPr bwMode="auto">
            <a:xfrm flipH="1">
              <a:off x="4572000" y="2203564"/>
              <a:ext cx="16290" cy="649372"/>
            </a:xfrm>
            <a:prstGeom prst="line">
              <a:avLst/>
            </a:prstGeom>
            <a:noFill/>
            <a:ln w="38100">
              <a:solidFill>
                <a:srgbClr val="CC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147" tIns="40074" rIns="80147" bIns="40074"/>
            <a:lstStyle/>
            <a:p>
              <a:endParaRPr lang="en-GB" smtClean="0">
                <a:cs typeface="Arial" pitchFamily="34" charset="0"/>
              </a:endParaRPr>
            </a:p>
          </p:txBody>
        </p:sp>
      </p:grpSp>
      <p:sp>
        <p:nvSpPr>
          <p:cNvPr id="158729" name="Title 3"/>
          <p:cNvSpPr>
            <a:spLocks noGrp="1"/>
          </p:cNvSpPr>
          <p:nvPr>
            <p:ph type="title"/>
          </p:nvPr>
        </p:nvSpPr>
        <p:spPr>
          <a:xfrm>
            <a:off x="241300" y="1839686"/>
            <a:ext cx="8763000" cy="395288"/>
          </a:xfrm>
        </p:spPr>
        <p:txBody>
          <a:bodyPr/>
          <a:lstStyle/>
          <a:p>
            <a:pPr marL="0" indent="0"/>
            <a:r>
              <a:rPr lang="en-GB" sz="1800" dirty="0" smtClean="0">
                <a:sym typeface="Wingdings" pitchFamily="2" charset="2"/>
              </a:rPr>
              <a:t></a:t>
            </a:r>
            <a:r>
              <a:rPr lang="en-GB" sz="1800" dirty="0" smtClean="0"/>
              <a:t> Council Regulation of 16 December 2013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79388" y="1371600"/>
            <a:ext cx="8848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/>
          <a:lstStyle>
            <a:lvl1pPr marL="357188" indent="-357188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7188" indent="-357188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7188" indent="-357188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7188" indent="-357188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7188" indent="-357188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831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2951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07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18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>
              <a:defRPr/>
            </a:pPr>
            <a:r>
              <a:rPr lang="en-GB" sz="2200" dirty="0"/>
              <a:t>Euratom Programme (</a:t>
            </a:r>
            <a:r>
              <a:rPr lang="en-GB" sz="2200" dirty="0" smtClean="0"/>
              <a:t>2014-18) complementing H2020</a:t>
            </a:r>
            <a:endParaRPr lang="en-GB" sz="2200" kern="0" dirty="0"/>
          </a:p>
        </p:txBody>
      </p:sp>
      <p:sp>
        <p:nvSpPr>
          <p:cNvPr id="158732" name="Rectangle 1"/>
          <p:cNvSpPr>
            <a:spLocks noChangeArrowheads="1"/>
          </p:cNvSpPr>
          <p:nvPr/>
        </p:nvSpPr>
        <p:spPr bwMode="auto">
          <a:xfrm>
            <a:off x="360363" y="304800"/>
            <a:ext cx="3397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400" smtClean="0">
                <a:solidFill>
                  <a:srgbClr val="FFFFFF"/>
                </a:solidFill>
                <a:latin typeface="Tahoma" pitchFamily="34" charset="0"/>
                <a:cs typeface="Lucida Sans Unicode" pitchFamily="34" charset="0"/>
              </a:rPr>
              <a:t>Euratom Programme</a:t>
            </a:r>
            <a:endParaRPr lang="fr-BE" sz="2400" smtClean="0">
              <a:cs typeface="Arial" pitchFamily="34" charset="0"/>
            </a:endParaRPr>
          </a:p>
        </p:txBody>
      </p:sp>
      <p:sp>
        <p:nvSpPr>
          <p:cNvPr id="158733" name="Rectangle 2"/>
          <p:cNvSpPr>
            <a:spLocks noChangeArrowheads="1"/>
          </p:cNvSpPr>
          <p:nvPr/>
        </p:nvSpPr>
        <p:spPr bwMode="auto">
          <a:xfrm>
            <a:off x="6615113" y="381000"/>
            <a:ext cx="1292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400" smtClean="0">
                <a:solidFill>
                  <a:srgbClr val="FFFFFF"/>
                </a:solidFill>
                <a:latin typeface="Tahoma" pitchFamily="34" charset="0"/>
                <a:cs typeface="Lucida Sans Unicode" pitchFamily="34" charset="0"/>
              </a:rPr>
              <a:t>Budget</a:t>
            </a:r>
            <a:endParaRPr lang="fr-BE" sz="2400" smtClean="0">
              <a:cs typeface="Arial" pitchFamily="34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5821362" y="6620327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256581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10200"/>
          </a:xfrm>
        </p:spPr>
        <p:txBody>
          <a:bodyPr/>
          <a:lstStyle/>
          <a:p>
            <a:pPr marL="0" lvl="0" indent="0">
              <a:buNone/>
              <a:defRPr/>
            </a:pPr>
            <a:endParaRPr lang="en-GB" sz="1000" b="1" dirty="0" smtClean="0">
              <a:ea typeface="Calibri"/>
              <a:cs typeface="Calibri"/>
            </a:endParaRPr>
          </a:p>
          <a:p>
            <a:pPr marL="0" lvl="0" indent="0">
              <a:buNone/>
              <a:defRPr/>
            </a:pPr>
            <a:r>
              <a:rPr lang="en-GB" sz="1800" b="1" dirty="0" smtClean="0">
                <a:ea typeface="Calibri"/>
                <a:cs typeface="Calibri"/>
              </a:rPr>
              <a:t>Specific objectives (Indirect Actions)</a:t>
            </a:r>
          </a:p>
          <a:p>
            <a:pPr marL="0" lvl="0" indent="0">
              <a:buNone/>
              <a:defRPr/>
            </a:pPr>
            <a:endParaRPr lang="en-GB" sz="1800" dirty="0" smtClean="0">
              <a:ea typeface="Calibri"/>
              <a:cs typeface="Calibri"/>
            </a:endParaRPr>
          </a:p>
          <a:p>
            <a:pPr lvl="0">
              <a:defRPr/>
            </a:pPr>
            <a:r>
              <a:rPr lang="en-GB" sz="1600" dirty="0" smtClean="0">
                <a:ea typeface="Calibri"/>
                <a:cs typeface="Calibri"/>
              </a:rPr>
              <a:t>Supporting </a:t>
            </a:r>
            <a:r>
              <a:rPr lang="en-GB" sz="1600" b="1" dirty="0">
                <a:ea typeface="Calibri"/>
                <a:cs typeface="Calibri"/>
              </a:rPr>
              <a:t>safety of nuclear </a:t>
            </a:r>
            <a:r>
              <a:rPr lang="en-GB" sz="1600" b="1" dirty="0" smtClean="0">
                <a:ea typeface="Calibri"/>
                <a:cs typeface="Calibri"/>
              </a:rPr>
              <a:t>systems</a:t>
            </a:r>
          </a:p>
          <a:p>
            <a:pPr lvl="0">
              <a:defRPr/>
            </a:pPr>
            <a:r>
              <a:rPr lang="en-GB" sz="1600" dirty="0" smtClean="0">
                <a:ea typeface="Calibri"/>
                <a:cs typeface="Calibri"/>
              </a:rPr>
              <a:t>Contributing </a:t>
            </a:r>
            <a:r>
              <a:rPr lang="en-GB" sz="1600" dirty="0">
                <a:ea typeface="Calibri"/>
                <a:cs typeface="Calibri"/>
              </a:rPr>
              <a:t>to the development of safe, longer term solutions for the management of </a:t>
            </a:r>
            <a:r>
              <a:rPr lang="en-GB" sz="1600" b="1" dirty="0">
                <a:ea typeface="Calibri"/>
                <a:cs typeface="Calibri"/>
              </a:rPr>
              <a:t>ultimate nuclear waste</a:t>
            </a:r>
            <a:r>
              <a:rPr lang="en-GB" sz="1600" dirty="0">
                <a:ea typeface="Calibri"/>
                <a:cs typeface="Calibri"/>
              </a:rPr>
              <a:t>, including final geological disposal as well as partitioning and </a:t>
            </a:r>
            <a:r>
              <a:rPr lang="en-GB" sz="1600" dirty="0" smtClean="0">
                <a:ea typeface="Calibri"/>
                <a:cs typeface="Calibri"/>
              </a:rPr>
              <a:t>transmutation</a:t>
            </a:r>
            <a:endParaRPr lang="en-GB" sz="1600" dirty="0">
              <a:ea typeface="Calibri"/>
              <a:cs typeface="Calibri"/>
            </a:endParaRPr>
          </a:p>
          <a:p>
            <a:pPr lvl="0">
              <a:defRPr/>
            </a:pPr>
            <a:r>
              <a:rPr lang="en-GB" sz="1600" dirty="0" smtClean="0">
                <a:ea typeface="Calibri"/>
                <a:cs typeface="Calibri"/>
              </a:rPr>
              <a:t>Supporting </a:t>
            </a:r>
            <a:r>
              <a:rPr lang="en-GB" sz="1600" dirty="0">
                <a:ea typeface="Calibri"/>
                <a:cs typeface="Calibri"/>
              </a:rPr>
              <a:t>the development and </a:t>
            </a:r>
            <a:r>
              <a:rPr lang="en-GB" sz="1600" b="1" dirty="0">
                <a:ea typeface="Calibri"/>
                <a:cs typeface="Calibri"/>
              </a:rPr>
              <a:t>sustainability of nuclear expertise </a:t>
            </a:r>
            <a:r>
              <a:rPr lang="en-GB" sz="1600" dirty="0">
                <a:ea typeface="Calibri"/>
                <a:cs typeface="Calibri"/>
              </a:rPr>
              <a:t>and excellence in the </a:t>
            </a:r>
            <a:r>
              <a:rPr lang="en-GB" sz="1600" dirty="0" smtClean="0">
                <a:ea typeface="Calibri"/>
                <a:cs typeface="Calibri"/>
              </a:rPr>
              <a:t>Union</a:t>
            </a:r>
          </a:p>
          <a:p>
            <a:pPr lvl="0">
              <a:defRPr/>
            </a:pPr>
            <a:r>
              <a:rPr lang="en-GB" sz="1600" dirty="0" smtClean="0">
                <a:ea typeface="Calibri"/>
                <a:cs typeface="Calibri"/>
              </a:rPr>
              <a:t>Supporting </a:t>
            </a:r>
            <a:r>
              <a:rPr lang="en-GB" sz="1600" b="1" dirty="0">
                <a:ea typeface="Calibri"/>
                <a:cs typeface="Calibri"/>
              </a:rPr>
              <a:t>radiation protection </a:t>
            </a:r>
            <a:r>
              <a:rPr lang="en-GB" sz="1600" dirty="0">
                <a:ea typeface="Calibri"/>
                <a:cs typeface="Calibri"/>
              </a:rPr>
              <a:t>and development of </a:t>
            </a:r>
            <a:r>
              <a:rPr lang="en-GB" sz="1600" b="1" dirty="0">
                <a:ea typeface="Calibri"/>
                <a:cs typeface="Calibri"/>
              </a:rPr>
              <a:t>medical applications </a:t>
            </a:r>
            <a:r>
              <a:rPr lang="en-GB" sz="1600" dirty="0">
                <a:ea typeface="Calibri"/>
                <a:cs typeface="Calibri"/>
              </a:rPr>
              <a:t>of radiation, including, inter alia, the secure and safe supply and use of </a:t>
            </a:r>
            <a:r>
              <a:rPr lang="en-GB" sz="1600" dirty="0" smtClean="0">
                <a:ea typeface="Calibri"/>
                <a:cs typeface="Calibri"/>
              </a:rPr>
              <a:t>radioisotopes</a:t>
            </a:r>
          </a:p>
          <a:p>
            <a:pPr lvl="0">
              <a:defRPr/>
            </a:pPr>
            <a:r>
              <a:rPr lang="en-GB" sz="1600" i="1" dirty="0" smtClean="0">
                <a:ea typeface="Calibri"/>
                <a:cs typeface="Calibri"/>
              </a:rPr>
              <a:t>Moving </a:t>
            </a:r>
            <a:r>
              <a:rPr lang="en-GB" sz="1600" i="1" dirty="0">
                <a:ea typeface="Calibri"/>
                <a:cs typeface="Calibri"/>
              </a:rPr>
              <a:t>towards demonstration of </a:t>
            </a:r>
            <a:r>
              <a:rPr lang="en-GB" sz="1600" b="1" i="1" dirty="0">
                <a:ea typeface="Calibri"/>
                <a:cs typeface="Calibri"/>
              </a:rPr>
              <a:t>feasibility of fusion as a power source </a:t>
            </a:r>
            <a:r>
              <a:rPr lang="en-GB" sz="1600" i="1" dirty="0">
                <a:ea typeface="Calibri"/>
                <a:cs typeface="Calibri"/>
              </a:rPr>
              <a:t>by exploiting existing and future fusion </a:t>
            </a:r>
            <a:r>
              <a:rPr lang="en-GB" sz="1600" i="1" dirty="0" smtClean="0">
                <a:ea typeface="Calibri"/>
                <a:cs typeface="Calibri"/>
              </a:rPr>
              <a:t>facilities</a:t>
            </a:r>
          </a:p>
          <a:p>
            <a:pPr lvl="0">
              <a:defRPr/>
            </a:pPr>
            <a:r>
              <a:rPr lang="en-GB" sz="1600" i="1" dirty="0" smtClean="0">
                <a:ea typeface="Calibri"/>
                <a:cs typeface="Calibri"/>
              </a:rPr>
              <a:t>Laying </a:t>
            </a:r>
            <a:r>
              <a:rPr lang="en-GB" sz="1600" i="1" dirty="0">
                <a:ea typeface="Calibri"/>
                <a:cs typeface="Calibri"/>
              </a:rPr>
              <a:t>the </a:t>
            </a:r>
            <a:r>
              <a:rPr lang="en-GB" sz="1600" b="1" i="1" dirty="0">
                <a:ea typeface="Calibri"/>
                <a:cs typeface="Calibri"/>
              </a:rPr>
              <a:t>foundations for future fusion power plants </a:t>
            </a:r>
            <a:r>
              <a:rPr lang="en-GB" sz="1600" i="1" dirty="0">
                <a:ea typeface="Calibri"/>
                <a:cs typeface="Calibri"/>
              </a:rPr>
              <a:t>by developing materials, technologies and conceptual </a:t>
            </a:r>
            <a:r>
              <a:rPr lang="en-GB" sz="1600" i="1" dirty="0" smtClean="0">
                <a:ea typeface="Calibri"/>
                <a:cs typeface="Calibri"/>
              </a:rPr>
              <a:t>design</a:t>
            </a:r>
          </a:p>
          <a:p>
            <a:pPr lvl="0">
              <a:defRPr/>
            </a:pPr>
            <a:r>
              <a:rPr lang="en-GB" sz="1600" dirty="0" smtClean="0"/>
              <a:t>Promoting </a:t>
            </a:r>
            <a:r>
              <a:rPr lang="en-GB" sz="1600" b="1" dirty="0"/>
              <a:t>innovation and industry </a:t>
            </a:r>
            <a:r>
              <a:rPr lang="en-GB" sz="1600" b="1" dirty="0" smtClean="0"/>
              <a:t>competitiveness</a:t>
            </a:r>
          </a:p>
          <a:p>
            <a:pPr lvl="0">
              <a:defRPr/>
            </a:pPr>
            <a:r>
              <a:rPr lang="en-GB" sz="1600" dirty="0" smtClean="0"/>
              <a:t>Ensuring </a:t>
            </a:r>
            <a:r>
              <a:rPr lang="en-GB" sz="1600" dirty="0"/>
              <a:t>availability and </a:t>
            </a:r>
            <a:r>
              <a:rPr lang="en-GB" sz="1600" b="1" dirty="0"/>
              <a:t>use of research infrastructures </a:t>
            </a:r>
            <a:r>
              <a:rPr lang="en-GB" sz="1600" dirty="0"/>
              <a:t>of pan-European </a:t>
            </a:r>
            <a:r>
              <a:rPr lang="en-GB" sz="1600" dirty="0" smtClean="0"/>
              <a:t>relevance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04800"/>
            <a:ext cx="3397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rgbClr val="FFFFFF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Euratom Programme</a:t>
            </a:r>
            <a:endParaRPr lang="fr-BE" sz="2400" dirty="0"/>
          </a:p>
        </p:txBody>
      </p:sp>
      <p:sp>
        <p:nvSpPr>
          <p:cNvPr id="6" name="Rectangle 5"/>
          <p:cNvSpPr/>
          <p:nvPr/>
        </p:nvSpPr>
        <p:spPr>
          <a:xfrm>
            <a:off x="5794920" y="315631"/>
            <a:ext cx="2627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rgbClr val="FFFFFF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Indirect actions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2986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10200"/>
          </a:xfrm>
        </p:spPr>
        <p:txBody>
          <a:bodyPr/>
          <a:lstStyle/>
          <a:p>
            <a:pPr marL="0" lvl="0" indent="0">
              <a:buNone/>
              <a:defRPr/>
            </a:pPr>
            <a:endParaRPr lang="en-GB" sz="1000" b="1" dirty="0" smtClean="0">
              <a:ea typeface="Calibri"/>
              <a:cs typeface="Calibri"/>
            </a:endParaRPr>
          </a:p>
          <a:p>
            <a:pPr marL="0" lvl="0" indent="0">
              <a:buNone/>
              <a:defRPr/>
            </a:pPr>
            <a:r>
              <a:rPr lang="en-GB" sz="1800" b="1" dirty="0" smtClean="0">
                <a:ea typeface="Calibri"/>
                <a:cs typeface="Calibri"/>
              </a:rPr>
              <a:t>Specific objectives (Direct Actions)</a:t>
            </a:r>
          </a:p>
          <a:p>
            <a:pPr>
              <a:defRPr/>
            </a:pPr>
            <a:endParaRPr lang="en-GB" sz="1800" dirty="0" smtClean="0">
              <a:ea typeface="Calibri"/>
              <a:cs typeface="Calibri"/>
            </a:endParaRPr>
          </a:p>
          <a:p>
            <a:pPr lvl="0">
              <a:spcAft>
                <a:spcPts val="1200"/>
              </a:spcAft>
              <a:defRPr/>
            </a:pPr>
            <a:r>
              <a:rPr lang="en-GB" sz="1800" dirty="0">
                <a:ea typeface="Calibri"/>
                <a:cs typeface="Calibri"/>
              </a:rPr>
              <a:t>Improving </a:t>
            </a:r>
            <a:r>
              <a:rPr lang="en-GB" sz="1800" b="1" dirty="0">
                <a:ea typeface="Calibri"/>
                <a:cs typeface="Calibri"/>
              </a:rPr>
              <a:t>nuclear safety </a:t>
            </a:r>
            <a:r>
              <a:rPr lang="en-GB" sz="1800" dirty="0">
                <a:ea typeface="Calibri"/>
                <a:cs typeface="Calibri"/>
              </a:rPr>
              <a:t>including: nuclear reactor and fuel safety, waste management, including final geological disposal as well as partitioning and transmutation; decommissioning, and emergency preparedness</a:t>
            </a:r>
          </a:p>
          <a:p>
            <a:pPr lvl="0">
              <a:spcAft>
                <a:spcPts val="1200"/>
              </a:spcAft>
              <a:defRPr/>
            </a:pPr>
            <a:r>
              <a:rPr lang="en-GB" sz="1800" dirty="0">
                <a:ea typeface="Calibri"/>
                <a:cs typeface="Calibri"/>
              </a:rPr>
              <a:t>Improving </a:t>
            </a:r>
            <a:r>
              <a:rPr lang="en-GB" sz="1800" b="1" dirty="0">
                <a:ea typeface="Calibri"/>
                <a:cs typeface="Calibri"/>
              </a:rPr>
              <a:t>nuclear security </a:t>
            </a:r>
            <a:r>
              <a:rPr lang="en-GB" sz="1800" dirty="0">
                <a:ea typeface="Calibri"/>
                <a:cs typeface="Calibri"/>
              </a:rPr>
              <a:t>including: </a:t>
            </a:r>
            <a:r>
              <a:rPr lang="en-GB" sz="1800" b="1" dirty="0">
                <a:ea typeface="Calibri"/>
                <a:cs typeface="Calibri"/>
              </a:rPr>
              <a:t>nuclear safeguards</a:t>
            </a:r>
            <a:r>
              <a:rPr lang="en-GB" sz="1800" dirty="0">
                <a:ea typeface="Calibri"/>
                <a:cs typeface="Calibri"/>
              </a:rPr>
              <a:t>, non-proliferation, combating illicit trafficking, and nuclear forensics</a:t>
            </a:r>
          </a:p>
          <a:p>
            <a:pPr lvl="0">
              <a:spcAft>
                <a:spcPts val="1200"/>
              </a:spcAft>
              <a:defRPr/>
            </a:pPr>
            <a:r>
              <a:rPr lang="en-GB" sz="1800" dirty="0">
                <a:ea typeface="Calibri"/>
                <a:cs typeface="Calibri"/>
              </a:rPr>
              <a:t>Increasing excellence in the </a:t>
            </a:r>
            <a:r>
              <a:rPr lang="en-GB" sz="1800" b="1" dirty="0">
                <a:ea typeface="Calibri"/>
                <a:cs typeface="Calibri"/>
              </a:rPr>
              <a:t>nuclear science base for standardisation</a:t>
            </a:r>
          </a:p>
          <a:p>
            <a:pPr lvl="0">
              <a:spcAft>
                <a:spcPts val="1200"/>
              </a:spcAft>
              <a:defRPr/>
            </a:pPr>
            <a:r>
              <a:rPr lang="en-GB" sz="1800" dirty="0">
                <a:ea typeface="Calibri"/>
                <a:cs typeface="Calibri"/>
              </a:rPr>
              <a:t>Fostering </a:t>
            </a:r>
            <a:r>
              <a:rPr lang="en-GB" sz="1800" b="1" dirty="0">
                <a:ea typeface="Calibri"/>
                <a:cs typeface="Calibri"/>
              </a:rPr>
              <a:t>knowledge management, education and training</a:t>
            </a:r>
          </a:p>
          <a:p>
            <a:pPr lvl="0">
              <a:spcAft>
                <a:spcPts val="1200"/>
              </a:spcAft>
              <a:defRPr/>
            </a:pPr>
            <a:r>
              <a:rPr lang="en-GB" sz="1800" dirty="0">
                <a:ea typeface="Calibri"/>
                <a:cs typeface="Calibri"/>
              </a:rPr>
              <a:t>Supporting the </a:t>
            </a:r>
            <a:r>
              <a:rPr lang="en-GB" sz="1800" b="1" dirty="0">
                <a:ea typeface="Calibri"/>
                <a:cs typeface="Calibri"/>
              </a:rPr>
              <a:t>policy of the Union </a:t>
            </a:r>
            <a:r>
              <a:rPr lang="en-GB" sz="1800" dirty="0">
                <a:ea typeface="Calibri"/>
                <a:cs typeface="Calibri"/>
              </a:rPr>
              <a:t>on nuclear safety and security</a:t>
            </a:r>
            <a:endParaRPr lang="en-GB" sz="1800" dirty="0"/>
          </a:p>
        </p:txBody>
      </p:sp>
      <p:sp>
        <p:nvSpPr>
          <p:cNvPr id="4" name="Rectangle 3"/>
          <p:cNvSpPr/>
          <p:nvPr/>
        </p:nvSpPr>
        <p:spPr>
          <a:xfrm>
            <a:off x="457200" y="304800"/>
            <a:ext cx="3397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rgbClr val="FFFFFF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Euratom Programme</a:t>
            </a:r>
            <a:endParaRPr lang="fr-BE" sz="2400" dirty="0"/>
          </a:p>
        </p:txBody>
      </p:sp>
      <p:sp>
        <p:nvSpPr>
          <p:cNvPr id="6" name="Rectangle 5"/>
          <p:cNvSpPr/>
          <p:nvPr/>
        </p:nvSpPr>
        <p:spPr>
          <a:xfrm>
            <a:off x="5948808" y="315631"/>
            <a:ext cx="2319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FFFFFF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D</a:t>
            </a:r>
            <a:r>
              <a:rPr lang="en-GB" sz="2400" dirty="0" smtClean="0">
                <a:solidFill>
                  <a:srgbClr val="FFFFFF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irect actions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142339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257800"/>
          </a:xfrm>
        </p:spPr>
        <p:txBody>
          <a:bodyPr/>
          <a:lstStyle/>
          <a:p>
            <a:pPr marL="342476" lvl="0" indent="-342476">
              <a:defRPr/>
            </a:pPr>
            <a:r>
              <a:rPr lang="en-GB" sz="1800" dirty="0" smtClean="0">
                <a:ea typeface="Calibri"/>
                <a:cs typeface="Calibri"/>
              </a:rPr>
              <a:t>The </a:t>
            </a:r>
            <a:r>
              <a:rPr lang="en-GB" sz="1800" b="1" dirty="0" smtClean="0">
                <a:ea typeface="Calibri"/>
                <a:cs typeface="Calibri"/>
              </a:rPr>
              <a:t>indirect </a:t>
            </a:r>
            <a:r>
              <a:rPr lang="en-GB" sz="1800" b="1" dirty="0">
                <a:ea typeface="Calibri"/>
                <a:cs typeface="Calibri"/>
              </a:rPr>
              <a:t>actions </a:t>
            </a:r>
            <a:r>
              <a:rPr lang="en-GB" sz="1800" dirty="0">
                <a:ea typeface="Calibri"/>
                <a:cs typeface="Calibri"/>
              </a:rPr>
              <a:t>of the Euratom Programme </a:t>
            </a:r>
            <a:r>
              <a:rPr lang="en-GB" sz="1800" dirty="0" smtClean="0">
                <a:ea typeface="Calibri"/>
                <a:cs typeface="Calibri"/>
              </a:rPr>
              <a:t>should mutually </a:t>
            </a:r>
            <a:r>
              <a:rPr lang="en-GB" sz="1800" u="sng" dirty="0">
                <a:ea typeface="Calibri"/>
                <a:cs typeface="Calibri"/>
              </a:rPr>
              <a:t>reinforce research efforts of the Member </a:t>
            </a:r>
            <a:r>
              <a:rPr lang="en-GB" sz="1800" u="sng" dirty="0" smtClean="0">
                <a:ea typeface="Calibri"/>
                <a:cs typeface="Calibri"/>
              </a:rPr>
              <a:t>States</a:t>
            </a:r>
            <a:r>
              <a:rPr lang="en-GB" sz="1800" dirty="0" smtClean="0">
                <a:ea typeface="Calibri"/>
                <a:cs typeface="Calibri"/>
              </a:rPr>
              <a:t> and </a:t>
            </a:r>
            <a:r>
              <a:rPr lang="en-GB" sz="1800" dirty="0">
                <a:ea typeface="Calibri"/>
                <a:cs typeface="Calibri"/>
              </a:rPr>
              <a:t>the private </a:t>
            </a:r>
            <a:r>
              <a:rPr lang="en-GB" sz="1800" dirty="0" smtClean="0">
                <a:ea typeface="Calibri"/>
                <a:cs typeface="Calibri"/>
              </a:rPr>
              <a:t>sector</a:t>
            </a:r>
          </a:p>
          <a:p>
            <a:pPr marL="342476" lvl="0" indent="-342476">
              <a:defRPr/>
            </a:pPr>
            <a:r>
              <a:rPr lang="en-GB" sz="1800" dirty="0" smtClean="0">
                <a:ea typeface="Calibri"/>
                <a:cs typeface="Calibri"/>
              </a:rPr>
              <a:t>Therefore, the </a:t>
            </a:r>
            <a:r>
              <a:rPr lang="en-GB" sz="1800" dirty="0">
                <a:ea typeface="Calibri"/>
                <a:cs typeface="Calibri"/>
              </a:rPr>
              <a:t>priorities of the work programmes are to be established on the basis of appropriate inputs from </a:t>
            </a:r>
            <a:r>
              <a:rPr lang="en-GB" sz="1800" u="sng" dirty="0">
                <a:ea typeface="Calibri"/>
                <a:cs typeface="Calibri"/>
              </a:rPr>
              <a:t>national public </a:t>
            </a:r>
            <a:r>
              <a:rPr lang="en-GB" sz="1800" u="sng" dirty="0" smtClean="0">
                <a:ea typeface="Calibri"/>
                <a:cs typeface="Calibri"/>
              </a:rPr>
              <a:t>authorities</a:t>
            </a:r>
            <a:r>
              <a:rPr lang="en-GB" sz="1800" dirty="0" smtClean="0">
                <a:ea typeface="Calibri"/>
                <a:cs typeface="Calibri"/>
              </a:rPr>
              <a:t> and </a:t>
            </a:r>
            <a:r>
              <a:rPr lang="en-GB" sz="1800" dirty="0">
                <a:ea typeface="Calibri"/>
                <a:cs typeface="Calibri"/>
              </a:rPr>
              <a:t>nuclear research </a:t>
            </a:r>
            <a:r>
              <a:rPr lang="en-GB" sz="1800" dirty="0" smtClean="0">
                <a:ea typeface="Calibri"/>
                <a:cs typeface="Calibri"/>
              </a:rPr>
              <a:t>stakeholders grouped </a:t>
            </a:r>
            <a:r>
              <a:rPr lang="en-GB" sz="1800" dirty="0">
                <a:ea typeface="Calibri"/>
                <a:cs typeface="Calibri"/>
              </a:rPr>
              <a:t>in bodies or frameworks such as </a:t>
            </a:r>
            <a:r>
              <a:rPr lang="en-GB" sz="1800" u="sng" dirty="0">
                <a:ea typeface="Calibri"/>
                <a:cs typeface="Calibri"/>
              </a:rPr>
              <a:t>technology </a:t>
            </a:r>
            <a:r>
              <a:rPr lang="en-GB" sz="1800" u="sng" dirty="0" smtClean="0">
                <a:ea typeface="Calibri"/>
                <a:cs typeface="Calibri"/>
              </a:rPr>
              <a:t>platforms, European joint programmes </a:t>
            </a:r>
            <a:r>
              <a:rPr lang="en-GB" sz="1800" u="sng" dirty="0">
                <a:ea typeface="Calibri"/>
                <a:cs typeface="Calibri"/>
              </a:rPr>
              <a:t>and technical </a:t>
            </a:r>
            <a:r>
              <a:rPr lang="en-GB" sz="1800" u="sng" dirty="0" smtClean="0">
                <a:ea typeface="Calibri"/>
                <a:cs typeface="Calibri"/>
              </a:rPr>
              <a:t>forums</a:t>
            </a:r>
            <a:r>
              <a:rPr lang="en-GB" sz="1800" dirty="0" smtClean="0">
                <a:ea typeface="Calibri"/>
                <a:cs typeface="Calibri"/>
              </a:rPr>
              <a:t> for </a:t>
            </a:r>
            <a:r>
              <a:rPr lang="en-GB" sz="1800" dirty="0">
                <a:ea typeface="Calibri"/>
                <a:cs typeface="Calibri"/>
              </a:rPr>
              <a:t>nuclear systems and safety, management of ultimate waste and radiation protection/low-dose risk, fusion research, or any relevant organisation or forum of nuclear </a:t>
            </a:r>
            <a:r>
              <a:rPr lang="en-GB" sz="1800" dirty="0" smtClean="0">
                <a:ea typeface="Calibri"/>
                <a:cs typeface="Calibri"/>
              </a:rPr>
              <a:t>stakeholders</a:t>
            </a:r>
          </a:p>
          <a:p>
            <a:pPr marL="342476" lvl="0" indent="-342476">
              <a:defRPr/>
            </a:pPr>
            <a:endParaRPr lang="en-GB" sz="1800" dirty="0" smtClean="0">
              <a:ea typeface="Calibri"/>
              <a:cs typeface="Calibri"/>
            </a:endParaRPr>
          </a:p>
          <a:p>
            <a:pPr marL="342476" lvl="0" indent="-342476">
              <a:defRPr/>
            </a:pPr>
            <a:r>
              <a:rPr lang="en-GB" sz="1800" dirty="0" smtClean="0">
                <a:ea typeface="Calibri"/>
                <a:cs typeface="Calibri"/>
              </a:rPr>
              <a:t>The </a:t>
            </a:r>
            <a:r>
              <a:rPr lang="en-GB" sz="1800" dirty="0">
                <a:ea typeface="Calibri"/>
                <a:cs typeface="Calibri"/>
              </a:rPr>
              <a:t>priorities for </a:t>
            </a:r>
            <a:r>
              <a:rPr lang="en-GB" sz="1800" b="1" dirty="0">
                <a:ea typeface="Calibri"/>
                <a:cs typeface="Calibri"/>
              </a:rPr>
              <a:t>direct actions </a:t>
            </a:r>
            <a:r>
              <a:rPr lang="en-GB" sz="1800" dirty="0">
                <a:ea typeface="Calibri"/>
                <a:cs typeface="Calibri"/>
              </a:rPr>
              <a:t>are to be established through consultation of the policy </a:t>
            </a:r>
            <a:r>
              <a:rPr lang="en-GB" sz="1800" dirty="0" smtClean="0">
                <a:ea typeface="Calibri"/>
                <a:cs typeface="Calibri"/>
              </a:rPr>
              <a:t>DGs </a:t>
            </a:r>
            <a:r>
              <a:rPr lang="en-GB" sz="1800" dirty="0">
                <a:ea typeface="Calibri"/>
                <a:cs typeface="Calibri"/>
              </a:rPr>
              <a:t>of the Commission and of the JRC </a:t>
            </a:r>
            <a:r>
              <a:rPr lang="en-GB" sz="1800" dirty="0" smtClean="0">
                <a:ea typeface="Calibri"/>
                <a:cs typeface="Calibri"/>
              </a:rPr>
              <a:t>GB</a:t>
            </a:r>
          </a:p>
          <a:p>
            <a:pPr marL="342476" lvl="0" indent="-342476">
              <a:defRPr/>
            </a:pPr>
            <a:r>
              <a:rPr lang="en-GB" sz="1800" dirty="0" smtClean="0">
                <a:ea typeface="Calibri"/>
                <a:cs typeface="Calibri"/>
              </a:rPr>
              <a:t>The </a:t>
            </a:r>
            <a:r>
              <a:rPr lang="en-GB" sz="1800" dirty="0">
                <a:ea typeface="Calibri"/>
                <a:cs typeface="Calibri"/>
              </a:rPr>
              <a:t>JRC must notably </a:t>
            </a:r>
            <a:r>
              <a:rPr lang="en-GB" sz="1800" u="sng" dirty="0">
                <a:ea typeface="Calibri"/>
                <a:cs typeface="Calibri"/>
              </a:rPr>
              <a:t>contribute to the nuclear safety research </a:t>
            </a:r>
            <a:r>
              <a:rPr lang="en-GB" sz="1800" dirty="0">
                <a:ea typeface="Calibri"/>
                <a:cs typeface="Calibri"/>
              </a:rPr>
              <a:t>needed for safe, secure and peaceful use of nuclear energy and other non fission applications. The JRC will </a:t>
            </a:r>
            <a:r>
              <a:rPr lang="en-GB" sz="1800" u="sng" dirty="0">
                <a:ea typeface="Calibri"/>
                <a:cs typeface="Calibri"/>
              </a:rPr>
              <a:t>provide a scientific basis </a:t>
            </a:r>
            <a:r>
              <a:rPr lang="en-GB" sz="1800" dirty="0">
                <a:ea typeface="Calibri"/>
                <a:cs typeface="Calibri"/>
              </a:rPr>
              <a:t>for the relevant Union policies and, where necessary, react within the limits of its mission and competence to nuclear events, incidents and </a:t>
            </a:r>
            <a:r>
              <a:rPr lang="en-GB" sz="1800" dirty="0" smtClean="0">
                <a:ea typeface="Calibri"/>
                <a:cs typeface="Calibri"/>
              </a:rPr>
              <a:t>accidents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7200" y="304800"/>
            <a:ext cx="3397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rgbClr val="FFFFFF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Euratom Programme</a:t>
            </a:r>
            <a:endParaRPr lang="fr-BE" sz="2400" dirty="0"/>
          </a:p>
        </p:txBody>
      </p:sp>
      <p:sp>
        <p:nvSpPr>
          <p:cNvPr id="6" name="Rectangle 5"/>
          <p:cNvSpPr/>
          <p:nvPr/>
        </p:nvSpPr>
        <p:spPr>
          <a:xfrm>
            <a:off x="5762859" y="315631"/>
            <a:ext cx="2691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rgbClr val="FFFFFF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Implementation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56643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564232"/>
          </a:xfrm>
        </p:spPr>
        <p:txBody>
          <a:bodyPr/>
          <a:lstStyle/>
          <a:p>
            <a:pPr algn="ctr"/>
            <a:r>
              <a:rPr lang="en-GB" altLang="en-US" sz="2400" b="1" i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Outline</a:t>
            </a:r>
            <a:r>
              <a:rPr lang="en-GB" alt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2400" b="1" i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en-GB" alt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2400" b="1" i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n-GB" alt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2400" b="1" i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6858000" cy="3657600"/>
          </a:xfrm>
        </p:spPr>
        <p:txBody>
          <a:bodyPr>
            <a:noAutofit/>
          </a:bodyPr>
          <a:lstStyle/>
          <a:p>
            <a:pPr marL="514350" indent="-514350" algn="just">
              <a:spcBef>
                <a:spcPts val="480"/>
              </a:spcBef>
              <a:buClr>
                <a:schemeClr val="bg2"/>
              </a:buClr>
              <a:buFont typeface="Verdana" pitchFamily="34" charset="0"/>
              <a:buAutoNum type="arabicPeriod"/>
            </a:pPr>
            <a:r>
              <a:rPr lang="en-GB" sz="2000" b="1" i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Euratom Treaty and policy frameworks</a:t>
            </a:r>
          </a:p>
          <a:p>
            <a:pPr marL="514350" indent="-514350" algn="just">
              <a:spcBef>
                <a:spcPts val="480"/>
              </a:spcBef>
              <a:buClr>
                <a:schemeClr val="bg2"/>
              </a:buClr>
              <a:buFont typeface="Verdana" pitchFamily="34" charset="0"/>
              <a:buAutoNum type="arabicPeriod"/>
            </a:pPr>
            <a:r>
              <a:rPr lang="en-GB" alt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Euratom Research and Training programme</a:t>
            </a:r>
          </a:p>
          <a:p>
            <a:pPr marL="514350" indent="-514350" algn="just">
              <a:spcBef>
                <a:spcPts val="480"/>
              </a:spcBef>
              <a:buClr>
                <a:schemeClr val="bg2"/>
              </a:buClr>
              <a:buFont typeface="Verdana" pitchFamily="34" charset="0"/>
              <a:buAutoNum type="arabicPeriod"/>
            </a:pPr>
            <a:r>
              <a:rPr lang="en-GB" altLang="en-US" sz="20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nuclear fission landscape</a:t>
            </a:r>
          </a:p>
          <a:p>
            <a:pPr marL="514350" indent="-514350" algn="just">
              <a:spcBef>
                <a:spcPts val="480"/>
              </a:spcBef>
              <a:buClr>
                <a:schemeClr val="bg2"/>
              </a:buClr>
              <a:buFont typeface="Verdana" pitchFamily="34" charset="0"/>
              <a:buAutoNum type="arabicPeriod"/>
            </a:pPr>
            <a:r>
              <a:rPr lang="en-GB" altLang="en-US" sz="2000" b="1" i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EU-Ukraine collaboration in nuclear domain </a:t>
            </a:r>
          </a:p>
          <a:p>
            <a:pPr marL="514350" indent="-514350" algn="just">
              <a:buClr>
                <a:schemeClr val="bg2"/>
              </a:buClr>
              <a:buFont typeface="Verdana" pitchFamily="34" charset="0"/>
              <a:buAutoNum type="arabicPeriod"/>
            </a:pPr>
            <a:r>
              <a:rPr lang="en-GB" altLang="en-US" sz="2000" b="1" i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Programme 2014-2015 and fission call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68313" y="6398849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85729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488832" cy="49704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016" y="1268760"/>
            <a:ext cx="6156176" cy="936104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  <a:latin typeface="Tahoma" pitchFamily="34" charset="0"/>
              </a:rPr>
              <a:t>Sustainable Nuclear Energy</a:t>
            </a:r>
            <a:br>
              <a:rPr lang="en-US" sz="2400" dirty="0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sz="2400" dirty="0" smtClean="0">
                <a:solidFill>
                  <a:schemeClr val="accent2"/>
                </a:solidFill>
                <a:latin typeface="Tahoma" pitchFamily="34" charset="0"/>
              </a:rPr>
              <a:t>Technology Platform (SNETP)</a:t>
            </a:r>
            <a:endParaRPr lang="fr-FR" sz="2400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pic>
        <p:nvPicPr>
          <p:cNvPr id="8" name="Picture 3" descr="logo final rvb 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45" y="1083965"/>
            <a:ext cx="266325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52400" y="6530657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209240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 txBox="1">
            <a:spLocks noGrp="1" noChangeArrowheads="1"/>
          </p:cNvSpPr>
          <p:nvPr/>
        </p:nvSpPr>
        <p:spPr bwMode="auto">
          <a:xfrm>
            <a:off x="3124200" y="661987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sz="1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228600" y="6350"/>
            <a:ext cx="3657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SNETP</a:t>
            </a:r>
            <a:endParaRPr lang="fr-FR" sz="2400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1600630" y="3861048"/>
            <a:ext cx="228557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en-GB" sz="1600" dirty="0" smtClean="0">
                <a:solidFill>
                  <a:srgbClr val="333399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SARNET NoE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en-GB" sz="1600" dirty="0" smtClean="0">
                <a:solidFill>
                  <a:srgbClr val="333399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to implement SRIA 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en-GB" sz="1600" dirty="0" smtClean="0">
                <a:solidFill>
                  <a:srgbClr val="333399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on Severe Accidents</a:t>
            </a:r>
          </a:p>
        </p:txBody>
      </p:sp>
      <p:sp>
        <p:nvSpPr>
          <p:cNvPr id="2053" name="Rectangle 20"/>
          <p:cNvSpPr>
            <a:spLocks noChangeArrowheads="1"/>
          </p:cNvSpPr>
          <p:nvPr/>
        </p:nvSpPr>
        <p:spPr bwMode="auto">
          <a:xfrm>
            <a:off x="5410200" y="1403350"/>
            <a:ext cx="3531864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en-GB" sz="1600" dirty="0" smtClean="0">
                <a:solidFill>
                  <a:srgbClr val="333399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	Nuclear Cogeneration Industrial Initiative</a:t>
            </a:r>
            <a:r>
              <a:rPr lang="en-GB" sz="1600" dirty="0" smtClean="0">
                <a:solidFill>
                  <a:srgbClr val="FF0000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(NC2I)</a:t>
            </a:r>
          </a:p>
        </p:txBody>
      </p:sp>
      <p:sp>
        <p:nvSpPr>
          <p:cNvPr id="2054" name="Line 22"/>
          <p:cNvSpPr>
            <a:spLocks noChangeShapeType="1"/>
          </p:cNvSpPr>
          <p:nvPr/>
        </p:nvSpPr>
        <p:spPr bwMode="auto">
          <a:xfrm flipH="1">
            <a:off x="5003800" y="5060950"/>
            <a:ext cx="0" cy="360363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2055" name="Rectangle 23"/>
          <p:cNvSpPr>
            <a:spLocks noChangeArrowheads="1"/>
          </p:cNvSpPr>
          <p:nvPr/>
        </p:nvSpPr>
        <p:spPr bwMode="auto">
          <a:xfrm>
            <a:off x="6210300" y="6010089"/>
            <a:ext cx="284321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en-GB" sz="1600" dirty="0" smtClean="0">
                <a:solidFill>
                  <a:srgbClr val="333399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European Sustainable 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en-GB" sz="1600" dirty="0" smtClean="0">
                <a:solidFill>
                  <a:srgbClr val="333399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Nuclear Industrial Initiative </a:t>
            </a:r>
            <a:r>
              <a:rPr lang="en-GB" sz="2000" dirty="0" smtClean="0">
                <a:solidFill>
                  <a:srgbClr val="FF0000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(ESNII)</a:t>
            </a:r>
          </a:p>
        </p:txBody>
      </p:sp>
      <p:pic>
        <p:nvPicPr>
          <p:cNvPr id="205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r="5420"/>
          <a:stretch>
            <a:fillRect/>
          </a:stretch>
        </p:blipFill>
        <p:spPr bwMode="auto">
          <a:xfrm>
            <a:off x="4191000" y="2193924"/>
            <a:ext cx="4605338" cy="3490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1456644" y="1638300"/>
            <a:ext cx="372495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en-GB" sz="1600" dirty="0" smtClean="0">
                <a:solidFill>
                  <a:srgbClr val="333399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'TWG Gen II &amp; III' to implement SRIA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en-GB" sz="1600" dirty="0" smtClean="0">
                <a:solidFill>
                  <a:srgbClr val="333399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on current and future LWRs</a:t>
            </a:r>
          </a:p>
        </p:txBody>
      </p:sp>
      <p:sp>
        <p:nvSpPr>
          <p:cNvPr id="2058" name="Line 19"/>
          <p:cNvSpPr>
            <a:spLocks noChangeShapeType="1"/>
          </p:cNvSpPr>
          <p:nvPr/>
        </p:nvSpPr>
        <p:spPr bwMode="auto">
          <a:xfrm flipH="1" flipV="1">
            <a:off x="4267200" y="1962150"/>
            <a:ext cx="304800" cy="46831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2059" name="Line 19"/>
          <p:cNvSpPr>
            <a:spLocks noChangeShapeType="1"/>
          </p:cNvSpPr>
          <p:nvPr/>
        </p:nvSpPr>
        <p:spPr bwMode="auto">
          <a:xfrm flipH="1">
            <a:off x="3047999" y="3048000"/>
            <a:ext cx="1524000" cy="1008063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2060" name="Rectangle 10"/>
          <p:cNvSpPr>
            <a:spLocks noChangeArrowheads="1"/>
          </p:cNvSpPr>
          <p:nvPr/>
        </p:nvSpPr>
        <p:spPr bwMode="auto">
          <a:xfrm>
            <a:off x="955562" y="2433070"/>
            <a:ext cx="20986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en-GB" sz="1600" dirty="0" smtClean="0">
                <a:solidFill>
                  <a:srgbClr val="333399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NULIFE NoE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en-GB" sz="1600" dirty="0" smtClean="0">
                <a:solidFill>
                  <a:srgbClr val="333399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to implement SRIA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en-GB" sz="1600" dirty="0" smtClean="0">
                <a:solidFill>
                  <a:srgbClr val="333399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on LTO/PLIM</a:t>
            </a:r>
          </a:p>
        </p:txBody>
      </p:sp>
      <p:sp>
        <p:nvSpPr>
          <p:cNvPr id="2061" name="Line 21"/>
          <p:cNvSpPr>
            <a:spLocks noChangeShapeType="1"/>
          </p:cNvSpPr>
          <p:nvPr/>
        </p:nvSpPr>
        <p:spPr bwMode="auto">
          <a:xfrm flipH="1" flipV="1">
            <a:off x="7896695" y="1905000"/>
            <a:ext cx="152400" cy="3810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2062" name="Line 19"/>
          <p:cNvSpPr>
            <a:spLocks noChangeShapeType="1"/>
          </p:cNvSpPr>
          <p:nvPr/>
        </p:nvSpPr>
        <p:spPr bwMode="auto">
          <a:xfrm flipH="1">
            <a:off x="2971799" y="2829151"/>
            <a:ext cx="1465263" cy="28349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2063" name="Line 21"/>
          <p:cNvSpPr>
            <a:spLocks noChangeShapeType="1"/>
          </p:cNvSpPr>
          <p:nvPr/>
        </p:nvSpPr>
        <p:spPr bwMode="auto">
          <a:xfrm>
            <a:off x="6324600" y="5518150"/>
            <a:ext cx="304800" cy="5334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2064" name="Oval 16"/>
          <p:cNvSpPr>
            <a:spLocks noChangeArrowheads="1"/>
          </p:cNvSpPr>
          <p:nvPr/>
        </p:nvSpPr>
        <p:spPr bwMode="auto">
          <a:xfrm>
            <a:off x="152400" y="1219200"/>
            <a:ext cx="6172200" cy="4191000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18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105399" y="72230"/>
            <a:ext cx="385380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425" tIns="41393" rIns="82425" bIns="41393" anchor="ctr"/>
          <a:lstStyle/>
          <a:p>
            <a:pPr algn="ctr" defTabSz="449263" eaLnBrk="0" hangingPunct="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</a:pPr>
            <a:r>
              <a:rPr lang="en-GB" sz="2400" dirty="0" smtClean="0">
                <a:solidFill>
                  <a:srgbClr val="FFFFFF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Three pillars</a:t>
            </a:r>
            <a:endParaRPr lang="en-GB" sz="1400" b="0" dirty="0" smtClean="0">
              <a:solidFill>
                <a:srgbClr val="FFFFFF"/>
              </a:solidFill>
              <a:latin typeface="Tahoma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304234" y="4191000"/>
            <a:ext cx="1632347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en-GB" sz="1600" dirty="0" smtClean="0">
                <a:solidFill>
                  <a:srgbClr val="00B050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SUSTAINABLE NUCLEAR ENERGY TECHNOLOGY PLATFORM (SNETP)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2634853" y="4895052"/>
            <a:ext cx="1632347" cy="37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en-GB" sz="2000" dirty="0" smtClean="0">
                <a:solidFill>
                  <a:srgbClr val="FF0000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NUGENIA</a:t>
            </a:r>
          </a:p>
        </p:txBody>
      </p:sp>
      <p:sp>
        <p:nvSpPr>
          <p:cNvPr id="20" name="ZoneTexte 6"/>
          <p:cNvSpPr txBox="1">
            <a:spLocks noChangeArrowheads="1"/>
          </p:cNvSpPr>
          <p:nvPr/>
        </p:nvSpPr>
        <p:spPr bwMode="auto">
          <a:xfrm>
            <a:off x="152399" y="5732013"/>
            <a:ext cx="620410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381000" indent="-38100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buClr>
                <a:srgbClr val="FF9900"/>
              </a:buClr>
              <a:defRPr/>
            </a:pPr>
            <a:r>
              <a:rPr lang="en-US" altLang="en-US" sz="1600" dirty="0">
                <a:solidFill>
                  <a:srgbClr val="333399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More than </a:t>
            </a:r>
            <a:r>
              <a:rPr lang="en-US" altLang="en-US" sz="1600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100</a:t>
            </a:r>
            <a:r>
              <a:rPr lang="en-US" altLang="en-US" sz="1600" dirty="0" smtClean="0">
                <a:solidFill>
                  <a:srgbClr val="333399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sz="1600" dirty="0">
                <a:solidFill>
                  <a:srgbClr val="333399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members;</a:t>
            </a:r>
          </a:p>
          <a:p>
            <a:pPr eaLnBrk="1" hangingPunct="1">
              <a:lnSpc>
                <a:spcPct val="85000"/>
              </a:lnSpc>
              <a:buClr>
                <a:srgbClr val="FF9900"/>
              </a:buClr>
              <a:defRPr/>
            </a:pPr>
            <a:r>
              <a:rPr lang="en-US" altLang="en-US" sz="1600" dirty="0">
                <a:solidFill>
                  <a:srgbClr val="333399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a </a:t>
            </a:r>
            <a:r>
              <a:rPr lang="en-US" altLang="en-US" sz="1600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shared</a:t>
            </a:r>
            <a:r>
              <a:rPr lang="en-US" altLang="en-US" sz="1600" dirty="0">
                <a:solidFill>
                  <a:srgbClr val="333399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 vision of the future of nuclear energy in </a:t>
            </a:r>
            <a:r>
              <a:rPr lang="en-US" altLang="en-US" sz="1600" dirty="0" smtClean="0">
                <a:solidFill>
                  <a:srgbClr val="333399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Europe</a:t>
            </a:r>
            <a:endParaRPr lang="en-US" altLang="en-US" sz="1600" dirty="0">
              <a:solidFill>
                <a:srgbClr val="333399"/>
              </a:solidFill>
              <a:latin typeface="Century Gothic" pitchFamily="34" charset="0"/>
              <a:ea typeface="ＭＳ Ｐゴシック" pitchFamily="34" charset="-128"/>
              <a:cs typeface="Arial" charset="0"/>
            </a:endParaRPr>
          </a:p>
          <a:p>
            <a:pPr lvl="1" eaLnBrk="1" hangingPunct="1">
              <a:lnSpc>
                <a:spcPct val="85000"/>
              </a:lnSpc>
              <a:buClr>
                <a:srgbClr val="FF9900"/>
              </a:buClr>
              <a:defRPr/>
            </a:pPr>
            <a:r>
              <a:rPr lang="en-US" altLang="en-US" sz="1600" dirty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SRA</a:t>
            </a:r>
            <a:r>
              <a:rPr lang="en-US" altLang="en-US" sz="1600" dirty="0">
                <a:solidFill>
                  <a:srgbClr val="333399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 issued in 2009 and updated in 2013 </a:t>
            </a:r>
          </a:p>
          <a:p>
            <a:pPr lvl="1" eaLnBrk="1" hangingPunct="1">
              <a:lnSpc>
                <a:spcPct val="85000"/>
              </a:lnSpc>
              <a:buClr>
                <a:srgbClr val="FF9900"/>
              </a:buClr>
              <a:defRPr/>
            </a:pPr>
            <a:r>
              <a:rPr lang="en-US" altLang="en-US" sz="1600" dirty="0" smtClean="0">
                <a:solidFill>
                  <a:srgbClr val="C00000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Deployment Strategy</a:t>
            </a:r>
            <a:r>
              <a:rPr lang="en-US" altLang="en-US" sz="1600" dirty="0" smtClean="0">
                <a:solidFill>
                  <a:srgbClr val="333399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sz="1600" dirty="0">
                <a:solidFill>
                  <a:srgbClr val="333399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issued in </a:t>
            </a:r>
            <a:r>
              <a:rPr lang="en-US" altLang="en-US" sz="1600" dirty="0" smtClean="0">
                <a:solidFill>
                  <a:srgbClr val="333399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2010 </a:t>
            </a:r>
            <a:endParaRPr lang="en-US" altLang="en-US" sz="1600" dirty="0">
              <a:solidFill>
                <a:srgbClr val="333399"/>
              </a:solidFill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14128" y="759367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>
                <a:solidFill>
                  <a:schemeClr val="bg1"/>
                </a:solidFill>
              </a:rPr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267094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 txBox="1">
            <a:spLocks noGrp="1" noChangeArrowheads="1"/>
          </p:cNvSpPr>
          <p:nvPr/>
        </p:nvSpPr>
        <p:spPr bwMode="auto">
          <a:xfrm>
            <a:off x="3124200" y="661987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sz="1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76" name="Inhaltsplatzhalter 2"/>
          <p:cNvSpPr>
            <a:spLocks/>
          </p:cNvSpPr>
          <p:nvPr/>
        </p:nvSpPr>
        <p:spPr bwMode="auto">
          <a:xfrm>
            <a:off x="1212850" y="1294929"/>
            <a:ext cx="7639050" cy="540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 typeface="Calibri" pitchFamily="34" charset="0"/>
              <a:buNone/>
            </a:pPr>
            <a:endParaRPr lang="pt-PT" sz="1000" dirty="0" smtClean="0">
              <a:latin typeface="Cambria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>
              <a:buFont typeface="Calibri" pitchFamily="34" charset="0"/>
              <a:buNone/>
            </a:pPr>
            <a:r>
              <a:rPr lang="en-GB" sz="18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           Plant safety and risk assessment</a:t>
            </a:r>
          </a:p>
          <a:p>
            <a:pPr marL="609600" indent="-609600">
              <a:buFont typeface="Calibri" pitchFamily="34" charset="0"/>
              <a:buNone/>
            </a:pPr>
            <a:endParaRPr lang="en-GB" sz="1800" dirty="0" smtClean="0">
              <a:solidFill>
                <a:srgbClr val="0F549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09600" indent="-609600">
              <a:buFont typeface="Calibri" pitchFamily="34" charset="0"/>
              <a:buNone/>
            </a:pPr>
            <a:r>
              <a:rPr lang="en-GB" sz="18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           Severe accidents</a:t>
            </a:r>
          </a:p>
          <a:p>
            <a:pPr marL="609600" indent="-609600">
              <a:buFont typeface="Calibri" pitchFamily="34" charset="0"/>
              <a:buNone/>
            </a:pPr>
            <a:endParaRPr lang="en-GB" sz="1800" dirty="0" smtClean="0">
              <a:solidFill>
                <a:srgbClr val="0F549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09600" indent="-609600">
              <a:buFont typeface="Calibri" pitchFamily="34" charset="0"/>
              <a:buNone/>
            </a:pPr>
            <a:r>
              <a:rPr lang="en-GB" sz="18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           Core and Reactor operation</a:t>
            </a:r>
          </a:p>
          <a:p>
            <a:pPr marL="609600" indent="-609600">
              <a:buFont typeface="Calibri" pitchFamily="34" charset="0"/>
              <a:buNone/>
            </a:pPr>
            <a:endParaRPr lang="en-GB" sz="1800" dirty="0" smtClean="0">
              <a:solidFill>
                <a:srgbClr val="0F549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09600" indent="-609600">
              <a:buFont typeface="Calibri" pitchFamily="34" charset="0"/>
              <a:buNone/>
            </a:pPr>
            <a:r>
              <a:rPr lang="en-GB" sz="18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          	Integrity assessment of systems,                  			 structures and components</a:t>
            </a:r>
          </a:p>
          <a:p>
            <a:pPr marL="609600" indent="-609600">
              <a:buFont typeface="Calibri" pitchFamily="34" charset="0"/>
              <a:buNone/>
            </a:pPr>
            <a:endParaRPr lang="en-GB" sz="1800" dirty="0" smtClean="0">
              <a:solidFill>
                <a:srgbClr val="0F549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09600" indent="-609600">
              <a:buFont typeface="Calibri" pitchFamily="34" charset="0"/>
              <a:buNone/>
            </a:pPr>
            <a:r>
              <a:rPr lang="en-GB" sz="18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           Fuel, waste management (all but geological 			 disposal) and dismantling</a:t>
            </a:r>
          </a:p>
          <a:p>
            <a:pPr marL="609600" indent="-609600">
              <a:buFont typeface="Calibri" pitchFamily="34" charset="0"/>
              <a:buNone/>
            </a:pPr>
            <a:endParaRPr lang="en-GB" sz="1800" dirty="0" smtClean="0">
              <a:solidFill>
                <a:srgbClr val="0F549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09600" indent="-609600">
              <a:buFont typeface="Calibri" pitchFamily="34" charset="0"/>
              <a:buNone/>
            </a:pPr>
            <a:r>
              <a:rPr lang="en-GB" sz="18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           Innovative Gen III design</a:t>
            </a:r>
          </a:p>
          <a:p>
            <a:pPr marL="609600" indent="-609600">
              <a:buFont typeface="Calibri" pitchFamily="34" charset="0"/>
              <a:buNone/>
            </a:pPr>
            <a:endParaRPr lang="en-GB" sz="1800" dirty="0" smtClean="0">
              <a:solidFill>
                <a:srgbClr val="0F549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09600" indent="-609600">
              <a:buFont typeface="Calibri" pitchFamily="34" charset="0"/>
              <a:buNone/>
            </a:pPr>
            <a:r>
              <a:rPr lang="en-GB" sz="18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           Harmonisation</a:t>
            </a:r>
          </a:p>
          <a:p>
            <a:pPr marL="609600" indent="-609600">
              <a:buFont typeface="Calibri" pitchFamily="34" charset="0"/>
              <a:buNone/>
            </a:pPr>
            <a:endParaRPr lang="fr-BE" sz="1800" dirty="0" smtClean="0">
              <a:solidFill>
                <a:srgbClr val="0F549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09600" indent="-609600">
              <a:buFont typeface="Calibri" pitchFamily="34" charset="0"/>
              <a:buNone/>
            </a:pPr>
            <a:r>
              <a:rPr lang="fr-BE" sz="1800" dirty="0" smtClean="0">
                <a:solidFill>
                  <a:srgbClr val="0F54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		Inspection</a:t>
            </a:r>
          </a:p>
        </p:txBody>
      </p:sp>
      <p:grpSp>
        <p:nvGrpSpPr>
          <p:cNvPr id="3077" name="Group 14"/>
          <p:cNvGrpSpPr>
            <a:grpSpLocks/>
          </p:cNvGrpSpPr>
          <p:nvPr/>
        </p:nvGrpSpPr>
        <p:grpSpPr bwMode="auto">
          <a:xfrm>
            <a:off x="4300539" y="1184275"/>
            <a:ext cx="4513263" cy="5094287"/>
            <a:chOff x="2917" y="479"/>
            <a:chExt cx="2843" cy="3341"/>
          </a:xfrm>
        </p:grpSpPr>
        <p:pic>
          <p:nvPicPr>
            <p:cNvPr id="3081" name="Picture 5" descr="nulifelogo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"/>
            <a:stretch>
              <a:fillRect/>
            </a:stretch>
          </p:blipFill>
          <p:spPr bwMode="auto">
            <a:xfrm>
              <a:off x="4032" y="479"/>
              <a:ext cx="768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6" descr="nulifelogo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"/>
            <a:stretch>
              <a:fillRect/>
            </a:stretch>
          </p:blipFill>
          <p:spPr bwMode="auto">
            <a:xfrm>
              <a:off x="4305" y="1816"/>
              <a:ext cx="89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7" descr="logo5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644"/>
              <a:ext cx="67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8" descr="logo5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8" y="945"/>
              <a:ext cx="1328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8" descr="logo final rvb smal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" y="3067"/>
              <a:ext cx="1275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8" descr="logo final rvb small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392"/>
              <a:ext cx="1152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8" descr="logo final rvb small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6" y="2734"/>
              <a:ext cx="1008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12" descr="nulifelogo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"/>
            <a:stretch>
              <a:fillRect/>
            </a:stretch>
          </p:blipFill>
          <p:spPr bwMode="auto">
            <a:xfrm>
              <a:off x="5184" y="1392"/>
              <a:ext cx="576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13" descr="nulifelogo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"/>
            <a:stretch>
              <a:fillRect/>
            </a:stretch>
          </p:blipFill>
          <p:spPr bwMode="auto">
            <a:xfrm>
              <a:off x="2917" y="3474"/>
              <a:ext cx="67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7" y="5888845"/>
            <a:ext cx="10001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318124" y="179387"/>
            <a:ext cx="373380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PT" sz="24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Eight technical areas</a:t>
            </a:r>
            <a:endParaRPr lang="en-GB" sz="2400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228600" y="6350"/>
            <a:ext cx="3657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NUGENIA</a:t>
            </a:r>
            <a:endParaRPr lang="fr-FR" sz="2400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468313" y="6398849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109012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91444" y="1143000"/>
            <a:ext cx="6577012" cy="3800475"/>
            <a:chOff x="1500188" y="842963"/>
            <a:chExt cx="6929437" cy="4098925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88" y="842963"/>
              <a:ext cx="6929437" cy="409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3" name="Oval 3"/>
            <p:cNvSpPr>
              <a:spLocks noChangeArrowheads="1"/>
            </p:cNvSpPr>
            <p:nvPr/>
          </p:nvSpPr>
          <p:spPr bwMode="auto">
            <a:xfrm>
              <a:off x="3357563" y="1357313"/>
              <a:ext cx="3571875" cy="7858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400" b="0" i="0" dirty="0">
                  <a:solidFill>
                    <a:srgbClr val="FFD624"/>
                  </a:solidFill>
                </a:rPr>
                <a:t>French actors get organised (650M€)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400" b="0" i="0" dirty="0">
                  <a:solidFill>
                    <a:srgbClr val="FFD624"/>
                  </a:solidFill>
                </a:rPr>
                <a:t>Open to EU / international cooperation</a:t>
              </a:r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3357563" y="2428875"/>
              <a:ext cx="3673475" cy="10826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Tx/>
                <a:buChar char="-"/>
                <a:defRPr/>
              </a:pPr>
              <a:r>
                <a:rPr lang="en-GB" sz="1600" b="0" dirty="0">
                  <a:solidFill>
                    <a:srgbClr val="00B050"/>
                  </a:solidFill>
                  <a:latin typeface="Arial" charset="0"/>
                </a:rPr>
                <a:t> </a:t>
              </a:r>
              <a:r>
                <a:rPr lang="en-GB" sz="1400" b="0" dirty="0">
                  <a:solidFill>
                    <a:srgbClr val="00B050"/>
                  </a:solidFill>
                  <a:latin typeface="Arial" charset="0"/>
                </a:rPr>
                <a:t>Belgian programme</a:t>
              </a:r>
            </a:p>
            <a:p>
              <a:pPr algn="ctr">
                <a:defRPr/>
              </a:pPr>
              <a:r>
                <a:rPr lang="en-GB" sz="1400" b="0" dirty="0">
                  <a:solidFill>
                    <a:srgbClr val="00B050"/>
                  </a:solidFill>
                  <a:latin typeface="Arial" charset="0"/>
                </a:rPr>
                <a:t>for MYRRHA, 60M€ / 5 years</a:t>
              </a:r>
            </a:p>
            <a:p>
              <a:pPr marL="285750" indent="-285750" algn="ctr">
                <a:buFontTx/>
                <a:buChar char="-"/>
                <a:defRPr/>
              </a:pPr>
              <a:r>
                <a:rPr lang="en-GB" sz="1400" b="0" dirty="0">
                  <a:solidFill>
                    <a:srgbClr val="00B050"/>
                  </a:solidFill>
                  <a:latin typeface="Arial" charset="0"/>
                </a:rPr>
                <a:t>4 CE countries support to ALLEGRO</a:t>
              </a:r>
            </a:p>
            <a:p>
              <a:pPr marL="285750" indent="-285750" algn="ctr">
                <a:buFontTx/>
                <a:buChar char="-"/>
                <a:defRPr/>
              </a:pPr>
              <a:r>
                <a:rPr lang="en-GB" sz="1400" b="0" dirty="0">
                  <a:solidFill>
                    <a:srgbClr val="00B050"/>
                  </a:solidFill>
                  <a:latin typeface="Arial" charset="0"/>
                </a:rPr>
                <a:t>Romania could host ALFRED</a:t>
              </a:r>
            </a:p>
          </p:txBody>
        </p:sp>
      </p:grpSp>
      <p:sp>
        <p:nvSpPr>
          <p:cNvPr id="8" name="ZoneTexte 8"/>
          <p:cNvSpPr txBox="1">
            <a:spLocks noChangeArrowheads="1"/>
          </p:cNvSpPr>
          <p:nvPr/>
        </p:nvSpPr>
        <p:spPr bwMode="auto">
          <a:xfrm>
            <a:off x="827088" y="4943475"/>
            <a:ext cx="7705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defRPr/>
            </a:pPr>
            <a:r>
              <a:rPr lang="en-GB" altLang="en-US" sz="2000" i="0" dirty="0" smtClean="0">
                <a:solidFill>
                  <a:srgbClr val="034EA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altLang="en-US" sz="2000" dirty="0">
                <a:latin typeface="Tahoma" pitchFamily="34" charset="0"/>
              </a:rPr>
              <a:t>Demonstrators</a:t>
            </a:r>
            <a:r>
              <a:rPr lang="en-GB" altLang="en-US" sz="2000" b="0" dirty="0">
                <a:latin typeface="Tahoma" pitchFamily="34" charset="0"/>
              </a:rPr>
              <a:t> are a required step for assessing the technology in order to bring it to the market.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fr-FR" altLang="en-US" sz="2000" b="0" dirty="0">
                <a:latin typeface="Tahoma" pitchFamily="34" charset="0"/>
              </a:rPr>
              <a:t> </a:t>
            </a:r>
            <a:r>
              <a:rPr lang="en-US" altLang="en-US" sz="2000" dirty="0">
                <a:latin typeface="Tahoma" pitchFamily="34" charset="0"/>
              </a:rPr>
              <a:t>No prioritization </a:t>
            </a:r>
            <a:r>
              <a:rPr lang="en-US" altLang="en-US" sz="2000" b="0" dirty="0">
                <a:latin typeface="Tahoma" pitchFamily="34" charset="0"/>
              </a:rPr>
              <a:t>between </a:t>
            </a:r>
            <a:r>
              <a:rPr lang="en-US" altLang="en-US" sz="2000" dirty="0">
                <a:latin typeface="Tahoma" pitchFamily="34" charset="0"/>
              </a:rPr>
              <a:t>gas</a:t>
            </a:r>
            <a:r>
              <a:rPr lang="en-US" altLang="en-US" sz="2000" b="0" dirty="0">
                <a:latin typeface="Tahoma" pitchFamily="34" charset="0"/>
              </a:rPr>
              <a:t> and l</a:t>
            </a:r>
            <a:r>
              <a:rPr lang="en-US" altLang="en-US" sz="2000" dirty="0">
                <a:latin typeface="Tahoma" pitchFamily="34" charset="0"/>
              </a:rPr>
              <a:t>ead </a:t>
            </a:r>
            <a:r>
              <a:rPr lang="en-US" altLang="en-US" sz="2000" b="0" dirty="0">
                <a:latin typeface="Tahoma" pitchFamily="34" charset="0"/>
              </a:rPr>
              <a:t>cooled reactors, </a:t>
            </a:r>
            <a:r>
              <a:rPr lang="en-US" altLang="en-US" sz="2000" u="sng" dirty="0">
                <a:latin typeface="Tahoma" pitchFamily="34" charset="0"/>
              </a:rPr>
              <a:t>in complementarity</a:t>
            </a:r>
            <a:r>
              <a:rPr lang="en-US" altLang="en-US" sz="2000" b="0" dirty="0">
                <a:latin typeface="Tahoma" pitchFamily="34" charset="0"/>
              </a:rPr>
              <a:t> to </a:t>
            </a:r>
            <a:r>
              <a:rPr lang="en-US" altLang="en-US" sz="2000" dirty="0">
                <a:latin typeface="Tahoma" pitchFamily="34" charset="0"/>
              </a:rPr>
              <a:t>Sodium</a:t>
            </a:r>
            <a:r>
              <a:rPr lang="en-US" altLang="en-US" sz="2000" b="0" dirty="0">
                <a:latin typeface="Tahoma" pitchFamily="34" charset="0"/>
              </a:rPr>
              <a:t> technology.</a:t>
            </a:r>
            <a:endParaRPr lang="fr-FR" altLang="en-US" sz="2000" b="0" dirty="0">
              <a:latin typeface="Tahoma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28600" y="6350"/>
            <a:ext cx="3657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2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 Sustainable Nuclear 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318124" y="179387"/>
            <a:ext cx="373380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PT" sz="2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Industrial </a:t>
            </a:r>
            <a:r>
              <a:rPr lang="pt-PT" sz="24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Initiative</a:t>
            </a:r>
            <a:endParaRPr lang="pt-PT" sz="24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468313" y="6398849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4355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564232"/>
          </a:xfrm>
        </p:spPr>
        <p:txBody>
          <a:bodyPr/>
          <a:lstStyle/>
          <a:p>
            <a:pPr algn="ctr"/>
            <a:r>
              <a:rPr lang="en-GB" altLang="en-US" sz="2400" i="1" dirty="0"/>
              <a:t>Outline of the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6858000" cy="3657600"/>
          </a:xfrm>
        </p:spPr>
        <p:txBody>
          <a:bodyPr>
            <a:noAutofit/>
          </a:bodyPr>
          <a:lstStyle/>
          <a:p>
            <a:pPr marL="514350" indent="-514350" algn="just">
              <a:buClr>
                <a:schemeClr val="bg2"/>
              </a:buClr>
              <a:buFont typeface="Verdana" pitchFamily="34" charset="0"/>
              <a:buAutoNum type="arabicPeriod"/>
            </a:pPr>
            <a:r>
              <a:rPr lang="en-GB" sz="2000" b="1" dirty="0" err="1"/>
              <a:t>Euratom</a:t>
            </a:r>
            <a:r>
              <a:rPr lang="en-GB" sz="2000" b="1" dirty="0"/>
              <a:t> Treaty and policy frameworks</a:t>
            </a:r>
          </a:p>
          <a:p>
            <a:pPr marL="514350" indent="-514350" algn="just">
              <a:buClr>
                <a:schemeClr val="bg2"/>
              </a:buClr>
              <a:buFont typeface="Verdana" pitchFamily="34" charset="0"/>
              <a:buAutoNum type="arabicPeriod"/>
            </a:pPr>
            <a:r>
              <a:rPr lang="en-GB" altLang="en-US" sz="2000" b="1" dirty="0" smtClean="0"/>
              <a:t>Euratom </a:t>
            </a:r>
            <a:r>
              <a:rPr lang="en-GB" altLang="en-US" sz="2000" b="1" dirty="0"/>
              <a:t>Research and Training </a:t>
            </a:r>
            <a:r>
              <a:rPr lang="en-GB" altLang="en-US" sz="2000" b="1" dirty="0" smtClean="0"/>
              <a:t>programme</a:t>
            </a:r>
          </a:p>
          <a:p>
            <a:pPr marL="514350" indent="-514350" algn="just">
              <a:buClr>
                <a:schemeClr val="bg2"/>
              </a:buClr>
              <a:buFont typeface="Verdana" pitchFamily="34" charset="0"/>
              <a:buAutoNum type="arabicPeriod"/>
            </a:pPr>
            <a:r>
              <a:rPr lang="en-GB" altLang="en-US" sz="2000" b="1" dirty="0" smtClean="0"/>
              <a:t>European nuclear fission landscape</a:t>
            </a:r>
            <a:endParaRPr lang="en-GB" altLang="en-US" sz="2000" b="1" dirty="0"/>
          </a:p>
          <a:p>
            <a:pPr marL="514350" indent="-514350" algn="just">
              <a:buClr>
                <a:schemeClr val="bg2"/>
              </a:buClr>
              <a:buFont typeface="Verdana" pitchFamily="34" charset="0"/>
              <a:buAutoNum type="arabicPeriod"/>
            </a:pPr>
            <a:r>
              <a:rPr lang="en-GB" altLang="en-US" sz="2000" b="1" dirty="0"/>
              <a:t>EU-Ukraine collaboration in nuclear domain </a:t>
            </a:r>
          </a:p>
          <a:p>
            <a:pPr marL="514350" indent="-514350" algn="just">
              <a:buClr>
                <a:schemeClr val="bg2"/>
              </a:buClr>
              <a:buFont typeface="Verdana" pitchFamily="34" charset="0"/>
              <a:buAutoNum type="arabicPeriod"/>
            </a:pPr>
            <a:r>
              <a:rPr lang="en-GB" altLang="en-US" sz="2000" b="1" dirty="0"/>
              <a:t>Work Programme </a:t>
            </a:r>
            <a:r>
              <a:rPr lang="en-GB" altLang="en-US" sz="2000" b="1" dirty="0" smtClean="0"/>
              <a:t>2016-2017 </a:t>
            </a:r>
            <a:r>
              <a:rPr lang="en-GB" altLang="en-US" sz="2000" b="1" dirty="0"/>
              <a:t>and fission call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68313" y="6251575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257371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9796" y="1379364"/>
            <a:ext cx="5550396" cy="8255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 smtClean="0">
                <a:latin typeface="Tahoma" pitchFamily="34" charset="0"/>
              </a:rPr>
              <a:t>Multidisciplinary European </a:t>
            </a:r>
            <a:br>
              <a:rPr lang="en-GB" sz="2400" dirty="0" smtClean="0">
                <a:latin typeface="Tahoma" pitchFamily="34" charset="0"/>
              </a:rPr>
            </a:br>
            <a:r>
              <a:rPr lang="en-GB" sz="2400" dirty="0" smtClean="0">
                <a:latin typeface="Tahoma" pitchFamily="34" charset="0"/>
              </a:rPr>
              <a:t>Low-Dose Initiative (MELODI)</a:t>
            </a:r>
          </a:p>
        </p:txBody>
      </p:sp>
      <p:pic>
        <p:nvPicPr>
          <p:cNvPr id="5" name="Picture 3" descr="logo_melod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25538"/>
            <a:ext cx="232727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4132263"/>
            <a:ext cx="8953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Bf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2624138"/>
            <a:ext cx="1409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ea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00" y="2654300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irs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3459163"/>
            <a:ext cx="714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IS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4251325"/>
            <a:ext cx="6286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it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5829300"/>
            <a:ext cx="5905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ninc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4919663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sck_cen_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4987925"/>
            <a:ext cx="8763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Stockholm_un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5791200"/>
            <a:ext cx="714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stu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3459163"/>
            <a:ext cx="9239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79400" y="2514600"/>
            <a:ext cx="6452840" cy="386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000" b="0" u="sng" dirty="0" smtClean="0">
                <a:solidFill>
                  <a:srgbClr val="0F5494"/>
                </a:solidFill>
                <a:latin typeface="Tahoma" pitchFamily="34" charset="0"/>
              </a:rPr>
              <a:t>Multidisciplinary</a:t>
            </a:r>
            <a:r>
              <a:rPr lang="en-GB" sz="2000" b="0" dirty="0" smtClean="0">
                <a:solidFill>
                  <a:srgbClr val="0F5494"/>
                </a:solidFill>
                <a:latin typeface="Tahoma" pitchFamily="34" charset="0"/>
              </a:rPr>
              <a:t> approach to resolving outstanding issues relating to risk from low and protracted exposure to ionising radiation: RP, (radio)biology, health physics, genomics, epidemiology, …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000" b="0" dirty="0" smtClean="0">
                <a:solidFill>
                  <a:srgbClr val="0F5494"/>
                </a:solidFill>
                <a:latin typeface="Tahoma" pitchFamily="34" charset="0"/>
              </a:rPr>
              <a:t>Main European RP research funding organisations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000" b="0" dirty="0" smtClean="0">
                <a:solidFill>
                  <a:srgbClr val="0F5494"/>
                </a:solidFill>
                <a:latin typeface="Tahoma" pitchFamily="34" charset="0"/>
              </a:rPr>
              <a:t>‘Joint Programming Initiative’ linking national and Euratom programmes </a:t>
            </a:r>
            <a:r>
              <a:rPr lang="en-GB" sz="2000" b="0" dirty="0" smtClean="0">
                <a:solidFill>
                  <a:srgbClr val="0F5494"/>
                </a:solidFill>
                <a:latin typeface="Tahoma" pitchFamily="34" charset="0"/>
                <a:sym typeface="Wingdings" pitchFamily="2" charset="2"/>
              </a:rPr>
              <a:t></a:t>
            </a:r>
            <a:r>
              <a:rPr lang="en-GB" sz="2000" b="0" dirty="0" smtClean="0">
                <a:solidFill>
                  <a:srgbClr val="0F5494"/>
                </a:solidFill>
                <a:latin typeface="Tahoma" pitchFamily="34" charset="0"/>
              </a:rPr>
              <a:t> </a:t>
            </a:r>
            <a:r>
              <a:rPr lang="en-GB" sz="2000" b="0" u="sng" dirty="0" smtClean="0">
                <a:solidFill>
                  <a:srgbClr val="0F5494"/>
                </a:solidFill>
                <a:latin typeface="Tahoma" pitchFamily="34" charset="0"/>
              </a:rPr>
              <a:t>Strategic R&amp;I Agenda</a:t>
            </a:r>
            <a:endParaRPr lang="en-GB" sz="2000" b="0" dirty="0" smtClean="0">
              <a:solidFill>
                <a:srgbClr val="0F5494"/>
              </a:solidFill>
              <a:latin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000" b="0" dirty="0" smtClean="0">
                <a:solidFill>
                  <a:srgbClr val="0F5494"/>
                </a:solidFill>
                <a:latin typeface="Tahoma" pitchFamily="34" charset="0"/>
              </a:rPr>
              <a:t>Project DoReMi (Network of Excellence)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000" b="0" dirty="0" smtClean="0">
                <a:solidFill>
                  <a:srgbClr val="0F5494"/>
                </a:solidFill>
                <a:latin typeface="Tahoma" pitchFamily="34" charset="0"/>
              </a:rPr>
              <a:t>Euratom calls for proposal increasingly oriented towards MELODI requirements</a:t>
            </a:r>
            <a:endParaRPr lang="en-GB" sz="2000" b="0" u="sng" dirty="0" smtClean="0">
              <a:solidFill>
                <a:srgbClr val="0F5494"/>
              </a:solidFill>
              <a:latin typeface="Tahoma" pitchFamily="34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468313" y="6398849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252785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79400" y="2514600"/>
            <a:ext cx="6452840" cy="386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GB" sz="2000" b="0" u="sng" dirty="0" smtClean="0">
              <a:solidFill>
                <a:srgbClr val="0F5494"/>
              </a:solidFill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71600"/>
            <a:ext cx="8229600" cy="936625"/>
          </a:xfrm>
        </p:spPr>
        <p:txBody>
          <a:bodyPr/>
          <a:lstStyle/>
          <a:p>
            <a:pPr marL="0" indent="0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Implementing Geological Disposal of Radioactive </a:t>
            </a:r>
            <a:b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Waste – Technology Platform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28600" y="6350"/>
            <a:ext cx="3657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IGD-TP</a:t>
            </a:r>
            <a:endParaRPr lang="fr-FR" sz="2400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C:\Users\DZUBIMY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640" y="1905000"/>
            <a:ext cx="19907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431800" y="2667000"/>
            <a:ext cx="645284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rgbClr val="0F5494"/>
                </a:solidFill>
                <a:latin typeface="Tahoma" pitchFamily="34" charset="0"/>
              </a:rPr>
              <a:t>Implementation-oriented</a:t>
            </a:r>
            <a:r>
              <a:rPr lang="en-GB" sz="2000" b="0" dirty="0">
                <a:solidFill>
                  <a:srgbClr val="0F5494"/>
                </a:solidFill>
                <a:latin typeface="Tahoma" pitchFamily="34" charset="0"/>
              </a:rPr>
              <a:t> R&amp;D activities on all remaining key aspects of deep geological disposal of spent fuel and long-lived radioactive </a:t>
            </a:r>
            <a:r>
              <a:rPr lang="en-GB" sz="2000" b="0" dirty="0" smtClean="0">
                <a:solidFill>
                  <a:srgbClr val="0F5494"/>
                </a:solidFill>
                <a:latin typeface="Tahoma" pitchFamily="34" charset="0"/>
              </a:rPr>
              <a:t>waste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000" b="0" dirty="0" smtClean="0">
                <a:solidFill>
                  <a:srgbClr val="0F5494"/>
                </a:solidFill>
                <a:latin typeface="Tahoma" pitchFamily="34" charset="0"/>
              </a:rPr>
              <a:t>Demonstration </a:t>
            </a:r>
            <a:r>
              <a:rPr lang="en-GB" sz="2000" b="0" dirty="0">
                <a:solidFill>
                  <a:srgbClr val="0F5494"/>
                </a:solidFill>
                <a:latin typeface="Tahoma" pitchFamily="34" charset="0"/>
              </a:rPr>
              <a:t>on the </a:t>
            </a:r>
            <a:r>
              <a:rPr lang="en-GB" sz="2000" dirty="0">
                <a:solidFill>
                  <a:srgbClr val="0F5494"/>
                </a:solidFill>
                <a:latin typeface="Tahoma" pitchFamily="34" charset="0"/>
              </a:rPr>
              <a:t>technologies</a:t>
            </a:r>
            <a:r>
              <a:rPr lang="en-GB" sz="2000" b="0" dirty="0">
                <a:solidFill>
                  <a:srgbClr val="0F5494"/>
                </a:solidFill>
                <a:latin typeface="Tahoma" pitchFamily="34" charset="0"/>
              </a:rPr>
              <a:t> and </a:t>
            </a:r>
            <a:r>
              <a:rPr lang="en-GB" sz="2000" dirty="0">
                <a:solidFill>
                  <a:srgbClr val="0F5494"/>
                </a:solidFill>
                <a:latin typeface="Tahoma" pitchFamily="34" charset="0"/>
              </a:rPr>
              <a:t>safety</a:t>
            </a:r>
            <a:endParaRPr lang="en-GB" sz="2000" dirty="0" smtClean="0">
              <a:solidFill>
                <a:srgbClr val="0F5494"/>
              </a:solidFill>
              <a:latin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000" b="0" dirty="0" smtClean="0">
                <a:solidFill>
                  <a:srgbClr val="0F5494"/>
                </a:solidFill>
                <a:latin typeface="Tahoma" pitchFamily="34" charset="0"/>
              </a:rPr>
              <a:t>Main European RW-GD research funding organisations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000" b="0" dirty="0" smtClean="0">
                <a:solidFill>
                  <a:srgbClr val="0F5494"/>
                </a:solidFill>
                <a:latin typeface="Tahoma" pitchFamily="34" charset="0"/>
              </a:rPr>
              <a:t>Euratom calls for proposal largely oriented towards IGD-TP requirements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GB" sz="2000" b="0" u="sng" dirty="0" smtClean="0">
              <a:solidFill>
                <a:srgbClr val="0F5494"/>
              </a:solidFill>
              <a:latin typeface="Tahoma" pitchFamily="34" charset="0"/>
            </a:endParaRPr>
          </a:p>
        </p:txBody>
      </p:sp>
      <p:pic>
        <p:nvPicPr>
          <p:cNvPr id="19" name="Picture 2" descr="C:\Users\DZUBIMY\Desktop\drupal7-logo-fr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586" y="3465552"/>
            <a:ext cx="811560" cy="64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SI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251" y="3613292"/>
            <a:ext cx="1249711" cy="2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missariat à l&amp;#39;énergie atomique et aux énergies alternativ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96" y="4264623"/>
            <a:ext cx="704850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796" y="4297891"/>
            <a:ext cx="1290804" cy="37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G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664" y="5183073"/>
            <a:ext cx="927131" cy="37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58" y="5003137"/>
            <a:ext cx="1046404" cy="5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46" y="5385488"/>
            <a:ext cx="2119312" cy="40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http://www.zuop.pl/Logo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338" y="5859768"/>
            <a:ext cx="763028" cy="71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5341227"/>
            <a:ext cx="2438400" cy="44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 descr="Javy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74981"/>
            <a:ext cx="1298972" cy="51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Users\DZUBIMY\Downloads\logotipo_enresabaj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6" y="5237207"/>
            <a:ext cx="1212126" cy="60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SK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926" y="5966120"/>
            <a:ext cx="617767" cy="65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388" y="6075363"/>
            <a:ext cx="1281112" cy="3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26" descr="Hom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14188"/>
            <a:ext cx="1696346" cy="70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758" y="6042735"/>
            <a:ext cx="12573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76200" y="6552836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330746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08025"/>
          </a:xfrm>
        </p:spPr>
        <p:txBody>
          <a:bodyPr/>
          <a:lstStyle/>
          <a:p>
            <a:r>
              <a:rPr lang="en-GB" altLang="en-US" sz="1400" dirty="0" smtClean="0">
                <a:solidFill>
                  <a:srgbClr val="00B050"/>
                </a:solidFill>
              </a:rPr>
              <a:t>	</a:t>
            </a:r>
            <a:br>
              <a:rPr lang="en-GB" altLang="en-US" sz="1400" dirty="0" smtClean="0">
                <a:solidFill>
                  <a:srgbClr val="00B050"/>
                </a:solidFill>
              </a:rPr>
            </a:br>
            <a:r>
              <a:rPr lang="en-GB" altLang="en-US" sz="1400" dirty="0" smtClean="0">
                <a:solidFill>
                  <a:srgbClr val="C00000"/>
                </a:solidFill>
              </a:rPr>
              <a:t>ENEN</a:t>
            </a:r>
            <a:r>
              <a:rPr lang="en-GB" altLang="en-US" sz="1400" dirty="0" smtClean="0">
                <a:solidFill>
                  <a:srgbClr val="00B050"/>
                </a:solidFill>
              </a:rPr>
              <a:t> EDUCATION: “An agenda for new skills and jobs - A EU contribution towards full employment”, COM(2010)682 =&gt; lifelong learning and cross-border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3633788"/>
          </a:xfrm>
        </p:spPr>
        <p:txBody>
          <a:bodyPr/>
          <a:lstStyle/>
          <a:p>
            <a:pPr>
              <a:defRPr/>
            </a:pPr>
            <a:r>
              <a:rPr lang="en-GB" sz="1400" b="1" u="sng" dirty="0" smtClean="0"/>
              <a:t>Bologna</a:t>
            </a:r>
            <a:r>
              <a:rPr lang="en-GB" sz="1400" b="1" dirty="0" smtClean="0"/>
              <a:t> </a:t>
            </a:r>
            <a:r>
              <a:rPr lang="en-GB" sz="1400" b="1" dirty="0"/>
              <a:t>Declaration on the "European Higher Education Area" </a:t>
            </a:r>
            <a:endParaRPr lang="en-GB" sz="1400" b="1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en-GB" sz="1400" b="1" dirty="0"/>
              <a:t>	</a:t>
            </a:r>
            <a:r>
              <a:rPr lang="en-GB" sz="1400" b="1" dirty="0" smtClean="0"/>
              <a:t>(June </a:t>
            </a:r>
            <a:r>
              <a:rPr lang="en-GB" sz="1400" b="1" dirty="0"/>
              <a:t>1999 </a:t>
            </a:r>
            <a:r>
              <a:rPr lang="en-GB" sz="1400" b="1" dirty="0" smtClean="0"/>
              <a:t>– 47 signatory </a:t>
            </a:r>
            <a:r>
              <a:rPr lang="en-GB" sz="1400" b="1" dirty="0"/>
              <a:t>States) </a:t>
            </a:r>
            <a:endParaRPr lang="en-GB" sz="1400" b="1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en-GB" sz="1400" b="1" dirty="0"/>
              <a:t> </a:t>
            </a:r>
            <a:r>
              <a:rPr lang="en-GB" sz="1400" b="1" dirty="0" smtClean="0"/>
              <a:t>      =&gt; </a:t>
            </a:r>
            <a:r>
              <a:rPr lang="en-GB" sz="1400" b="1" dirty="0"/>
              <a:t>“</a:t>
            </a:r>
            <a:r>
              <a:rPr lang="en-GB" sz="1400" b="1" i="1" dirty="0"/>
              <a:t>European Credit Transfer and accumulation System</a:t>
            </a:r>
            <a:r>
              <a:rPr lang="en-GB" sz="1400" b="1" dirty="0"/>
              <a:t>” /</a:t>
            </a:r>
            <a:r>
              <a:rPr lang="en-GB" sz="1400" b="1" u="sng" dirty="0"/>
              <a:t>ECTS</a:t>
            </a:r>
            <a:r>
              <a:rPr lang="en-GB" sz="1400" b="1" dirty="0" smtClean="0"/>
              <a:t>/</a:t>
            </a:r>
          </a:p>
          <a:p>
            <a:pPr>
              <a:defRPr/>
            </a:pPr>
            <a:r>
              <a:rPr lang="en-GB" sz="1400" b="1" u="sng" dirty="0" smtClean="0"/>
              <a:t>Copenhagen</a:t>
            </a:r>
            <a:r>
              <a:rPr lang="en-GB" sz="1400" b="1" dirty="0" smtClean="0"/>
              <a:t> </a:t>
            </a:r>
            <a:r>
              <a:rPr lang="en-GB" sz="1400" b="1" dirty="0"/>
              <a:t>Declaration on “enhanced European cooperation in VET” </a:t>
            </a:r>
            <a:endParaRPr lang="en-GB" sz="1400" b="1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en-GB" sz="1400" b="1" dirty="0"/>
              <a:t>	</a:t>
            </a:r>
            <a:r>
              <a:rPr lang="en-GB" sz="1400" b="1" dirty="0" smtClean="0"/>
              <a:t>(November 2002 – signed by all 28 EU Member States)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sz="1400" b="1" dirty="0"/>
              <a:t> </a:t>
            </a:r>
            <a:r>
              <a:rPr lang="en-GB" sz="1400" b="1" dirty="0" smtClean="0"/>
              <a:t>      =&gt; </a:t>
            </a:r>
            <a:r>
              <a:rPr lang="en-GB" sz="1400" b="1" dirty="0"/>
              <a:t>“</a:t>
            </a:r>
            <a:r>
              <a:rPr lang="en-GB" sz="1400" b="1" i="1" dirty="0"/>
              <a:t>European Credit system for Vocational Education and Training</a:t>
            </a:r>
            <a:r>
              <a:rPr lang="en-GB" sz="1400" b="1" dirty="0"/>
              <a:t>” /</a:t>
            </a:r>
            <a:r>
              <a:rPr lang="en-GB" sz="1400" b="1" u="sng" dirty="0"/>
              <a:t>ECVET</a:t>
            </a:r>
            <a:r>
              <a:rPr lang="en-GB" sz="1400" b="1" dirty="0" smtClean="0"/>
              <a:t>/</a:t>
            </a:r>
            <a:endParaRPr lang="en-GB" sz="1400" b="1" dirty="0"/>
          </a:p>
          <a:p>
            <a:pPr>
              <a:defRPr/>
            </a:pPr>
            <a:endParaRPr lang="en-GB" sz="800" b="1" dirty="0"/>
          </a:p>
          <a:p>
            <a:pPr marL="0" indent="0">
              <a:buFont typeface="Arial" pitchFamily="34" charset="0"/>
              <a:buNone/>
              <a:defRPr/>
            </a:pPr>
            <a:r>
              <a:rPr lang="en-GB" sz="1200" b="1" dirty="0" smtClean="0"/>
              <a:t>	</a:t>
            </a:r>
            <a:endParaRPr lang="en-GB" sz="800" b="1" dirty="0"/>
          </a:p>
        </p:txBody>
      </p:sp>
      <p:pic>
        <p:nvPicPr>
          <p:cNvPr id="5386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519488"/>
            <a:ext cx="43719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86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3429000"/>
            <a:ext cx="2532063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0825" y="5938838"/>
            <a:ext cx="377983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BE" sz="1200" cap="small" dirty="0">
                <a:solidFill>
                  <a:srgbClr val="333399"/>
                </a:solidFill>
                <a:latin typeface="Verdana"/>
                <a:cs typeface="Arial" pitchFamily="34" charset="0"/>
              </a:rPr>
              <a:t>BOLOGNA 1999: </a:t>
            </a:r>
          </a:p>
          <a:p>
            <a:pPr>
              <a:defRPr/>
            </a:pPr>
            <a:r>
              <a:rPr lang="fr-BE" sz="1200" cap="small" dirty="0">
                <a:solidFill>
                  <a:srgbClr val="333399"/>
                </a:solidFill>
                <a:latin typeface="Verdana"/>
                <a:cs typeface="Arial" pitchFamily="34" charset="0"/>
              </a:rPr>
              <a:t>mutual recognition of academic grades</a:t>
            </a:r>
            <a:endParaRPr lang="en-GB" sz="1200" dirty="0">
              <a:solidFill>
                <a:srgbClr val="333399"/>
              </a:solidFill>
              <a:latin typeface="Verdana"/>
              <a:cs typeface="Arial" pitchFamily="34" charset="0"/>
            </a:endParaRPr>
          </a:p>
        </p:txBody>
      </p:sp>
      <p:sp>
        <p:nvSpPr>
          <p:cNvPr id="538631" name="Rectangle 5"/>
          <p:cNvSpPr>
            <a:spLocks noChangeArrowheads="1"/>
          </p:cNvSpPr>
          <p:nvPr/>
        </p:nvSpPr>
        <p:spPr bwMode="auto">
          <a:xfrm>
            <a:off x="4572000" y="5938838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1200">
                <a:solidFill>
                  <a:srgbClr val="333399"/>
                </a:solidFill>
              </a:rPr>
              <a:t>COPENHAGEN 2002:</a:t>
            </a:r>
          </a:p>
          <a:p>
            <a:pPr algn="r" eaLnBrk="1" hangingPunct="1"/>
            <a:r>
              <a:rPr lang="en-GB" altLang="en-US" sz="1200">
                <a:solidFill>
                  <a:srgbClr val="333399"/>
                </a:solidFill>
              </a:rPr>
              <a:t>Lifelong learning and cross-border mobility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6350"/>
            <a:ext cx="3657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2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 Nuclear 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18124" y="179387"/>
            <a:ext cx="373380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PT" sz="24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</a:t>
            </a:r>
            <a:r>
              <a:rPr lang="pt-PT" sz="2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Network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68313" y="6398849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340979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03225" y="1351930"/>
            <a:ext cx="5392911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2400" dirty="0" smtClean="0">
                <a:latin typeface="Tahoma" pitchFamily="34" charset="0"/>
              </a:rPr>
              <a:t>Strategic Energy Technology Plan (SET-Plan) &amp; nuclear fission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403225" y="2799531"/>
            <a:ext cx="8497888" cy="386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66700" indent="-266700">
              <a:lnSpc>
                <a:spcPct val="90000"/>
              </a:lnSpc>
              <a:buClr>
                <a:srgbClr val="FFFFFF"/>
              </a:buClr>
            </a:pPr>
            <a:r>
              <a:rPr lang="en-GB" sz="2000" i="0" dirty="0" smtClean="0">
                <a:latin typeface="Tahoma" pitchFamily="34" charset="0"/>
              </a:rPr>
              <a:t>Key EU technology challenges for the next years</a:t>
            </a:r>
          </a:p>
          <a:p>
            <a:pPr marL="266700" indent="-266700">
              <a:lnSpc>
                <a:spcPct val="90000"/>
              </a:lnSpc>
              <a:buClr>
                <a:srgbClr val="FFFFFF"/>
              </a:buClr>
              <a:buFontTx/>
              <a:buNone/>
            </a:pPr>
            <a:r>
              <a:rPr lang="en-GB" sz="2000" i="0" dirty="0" smtClean="0">
                <a:latin typeface="Tahoma" pitchFamily="34" charset="0"/>
              </a:rPr>
              <a:t>    … to meet 2020 targets:</a:t>
            </a:r>
          </a:p>
          <a:p>
            <a:pPr marL="877888" lvl="1" indent="-355600">
              <a:lnSpc>
                <a:spcPct val="90000"/>
              </a:lnSpc>
            </a:pPr>
            <a:r>
              <a:rPr lang="en-GB" sz="1800" b="0" dirty="0" smtClean="0">
                <a:latin typeface="Tahoma" pitchFamily="34" charset="0"/>
              </a:rPr>
              <a:t>Maintain competitiveness in fission technologies, together with long-term waste management solutions</a:t>
            </a:r>
          </a:p>
          <a:p>
            <a:pPr marL="266700" indent="-266700">
              <a:lnSpc>
                <a:spcPct val="90000"/>
              </a:lnSpc>
              <a:buClr>
                <a:srgbClr val="FFFFFF"/>
              </a:buClr>
              <a:buFontTx/>
              <a:buNone/>
            </a:pPr>
            <a:r>
              <a:rPr lang="en-GB" sz="2000" i="0" dirty="0" smtClean="0">
                <a:latin typeface="Tahoma" pitchFamily="34" charset="0"/>
              </a:rPr>
              <a:t>    … to meet 2050 vision:</a:t>
            </a:r>
          </a:p>
          <a:p>
            <a:pPr marL="877888" lvl="1" indent="-355600">
              <a:lnSpc>
                <a:spcPct val="90000"/>
              </a:lnSpc>
            </a:pPr>
            <a:r>
              <a:rPr lang="en-GB" sz="1800" b="0" dirty="0" smtClean="0">
                <a:latin typeface="Tahoma" pitchFamily="34" charset="0"/>
              </a:rPr>
              <a:t>Complete the preparations for the demonstration of a new generation (Gen-IV) of fission reactors for increased sustainability</a:t>
            </a:r>
          </a:p>
          <a:p>
            <a:pPr marL="266700" indent="-266700">
              <a:lnSpc>
                <a:spcPct val="90000"/>
              </a:lnSpc>
              <a:buClr>
                <a:srgbClr val="FFFFFF"/>
              </a:buClr>
            </a:pPr>
            <a:endParaRPr lang="en-GB" sz="2000" i="0" dirty="0" smtClean="0">
              <a:latin typeface="Tahoma" pitchFamily="34" charset="0"/>
            </a:endParaRPr>
          </a:p>
          <a:p>
            <a:pPr marL="266700" indent="-266700">
              <a:lnSpc>
                <a:spcPct val="90000"/>
              </a:lnSpc>
              <a:buClr>
                <a:srgbClr val="FFFFFF"/>
              </a:buClr>
            </a:pPr>
            <a:r>
              <a:rPr lang="en-GB" sz="2000" i="0" dirty="0" smtClean="0">
                <a:latin typeface="Tahoma" pitchFamily="34" charset="0"/>
              </a:rPr>
              <a:t>Priority European</a:t>
            </a:r>
            <a:r>
              <a:rPr lang="en-GB" sz="2000" i="0" dirty="0" smtClean="0"/>
              <a:t> </a:t>
            </a:r>
            <a:r>
              <a:rPr lang="en-GB" sz="2000" i="0" dirty="0" smtClean="0">
                <a:latin typeface="Tahoma" pitchFamily="34" charset="0"/>
              </a:rPr>
              <a:t>Industrial Initiatives:</a:t>
            </a:r>
          </a:p>
          <a:p>
            <a:pPr marL="877888" lvl="1" indent="-355600">
              <a:lnSpc>
                <a:spcPct val="90000"/>
              </a:lnSpc>
            </a:pPr>
            <a:r>
              <a:rPr lang="en-GB" sz="1800" b="0" u="sng" dirty="0" smtClean="0">
                <a:latin typeface="Tahoma" pitchFamily="34" charset="0"/>
              </a:rPr>
              <a:t>Sustainable nuclear fission initiative</a:t>
            </a:r>
            <a:r>
              <a:rPr lang="en-GB" sz="1800" b="0" dirty="0" smtClean="0">
                <a:latin typeface="Tahoma" pitchFamily="34" charset="0"/>
              </a:rPr>
              <a:t>: focus on the development of Generation-IV technologies</a:t>
            </a:r>
          </a:p>
        </p:txBody>
      </p:sp>
      <p:pic>
        <p:nvPicPr>
          <p:cNvPr id="6" name="Picture 4" descr="logo_setplan_resize_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358" y="1006429"/>
            <a:ext cx="2998146" cy="163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68313" y="6398849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45051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564232"/>
          </a:xfrm>
        </p:spPr>
        <p:txBody>
          <a:bodyPr/>
          <a:lstStyle/>
          <a:p>
            <a:pPr algn="ctr"/>
            <a:r>
              <a:rPr lang="en-GB" altLang="en-US" sz="2400" b="1" i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Outline</a:t>
            </a:r>
            <a:r>
              <a:rPr lang="en-GB" alt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2400" b="1" i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en-GB" alt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2400" b="1" i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n-GB" alt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2400" b="1" i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6858000" cy="3657600"/>
          </a:xfrm>
        </p:spPr>
        <p:txBody>
          <a:bodyPr>
            <a:noAutofit/>
          </a:bodyPr>
          <a:lstStyle/>
          <a:p>
            <a:pPr marL="514350" indent="-514350" algn="just">
              <a:spcBef>
                <a:spcPts val="480"/>
              </a:spcBef>
              <a:buClr>
                <a:schemeClr val="bg2"/>
              </a:buClr>
              <a:buFont typeface="Verdana" pitchFamily="34" charset="0"/>
              <a:buAutoNum type="arabicPeriod"/>
            </a:pPr>
            <a:r>
              <a:rPr lang="en-GB" sz="2000" b="1" i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Euratom Treaty and policy frameworks</a:t>
            </a:r>
          </a:p>
          <a:p>
            <a:pPr marL="514350" indent="-514350" algn="just">
              <a:spcBef>
                <a:spcPts val="480"/>
              </a:spcBef>
              <a:buClr>
                <a:schemeClr val="bg2"/>
              </a:buClr>
              <a:buFont typeface="Verdana" pitchFamily="34" charset="0"/>
              <a:buAutoNum type="arabicPeriod"/>
            </a:pPr>
            <a:r>
              <a:rPr lang="en-GB" alt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Euratom Research and Training programme</a:t>
            </a:r>
          </a:p>
          <a:p>
            <a:pPr marL="514350" indent="-514350" algn="just">
              <a:spcBef>
                <a:spcPts val="480"/>
              </a:spcBef>
              <a:buClr>
                <a:schemeClr val="bg2"/>
              </a:buClr>
              <a:buFont typeface="Verdana" pitchFamily="34" charset="0"/>
              <a:buAutoNum type="arabicPeriod"/>
            </a:pPr>
            <a:r>
              <a:rPr lang="en-GB" alt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nuclear fission landscape</a:t>
            </a:r>
          </a:p>
          <a:p>
            <a:pPr marL="514350" indent="-514350" algn="just">
              <a:spcBef>
                <a:spcPts val="480"/>
              </a:spcBef>
              <a:buClr>
                <a:schemeClr val="bg2"/>
              </a:buClr>
              <a:buFont typeface="Verdana" pitchFamily="34" charset="0"/>
              <a:buAutoNum type="arabicPeriod"/>
            </a:pPr>
            <a:r>
              <a:rPr lang="en-GB" altLang="en-US" sz="20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EU-Ukraine collaboration in nuclear domain </a:t>
            </a:r>
          </a:p>
          <a:p>
            <a:pPr marL="514350" indent="-514350" algn="just">
              <a:buClr>
                <a:schemeClr val="bg2"/>
              </a:buClr>
              <a:buFont typeface="Verdana" pitchFamily="34" charset="0"/>
              <a:buAutoNum type="arabicPeriod"/>
            </a:pPr>
            <a:r>
              <a:rPr lang="en-GB" altLang="en-US" sz="2000" b="1" i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Programme 2014-2015 and fission call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68313" y="6398849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174422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8313" y="304800"/>
            <a:ext cx="2967037" cy="5715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kern="12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EU-Ukraine</a:t>
            </a:r>
            <a:endParaRPr lang="en-GB" alt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0037" y="1828800"/>
            <a:ext cx="8458200" cy="370522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GB" sz="2000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for nuclear fission:</a:t>
            </a:r>
          </a:p>
          <a:p>
            <a:pPr>
              <a:buClr>
                <a:schemeClr val="bg2"/>
              </a:buClr>
              <a:defRPr/>
            </a:pPr>
            <a:r>
              <a:rPr lang="en-GB" sz="2800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Agreement for Cooperation in the field of nuclear safety (2002)</a:t>
            </a:r>
          </a:p>
          <a:p>
            <a:pPr>
              <a:buClr>
                <a:schemeClr val="bg2"/>
              </a:buClr>
              <a:defRPr/>
            </a:pPr>
            <a:r>
              <a:rPr lang="en-GB" sz="2800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Agreement for Peaceful uses of nuclear energy (2006) </a:t>
            </a:r>
          </a:p>
          <a:p>
            <a:pPr>
              <a:defRPr/>
            </a:pPr>
            <a:endParaRPr lang="en-GB" sz="2400" dirty="0"/>
          </a:p>
          <a:p>
            <a:pPr>
              <a:buFontTx/>
              <a:buNone/>
              <a:defRPr/>
            </a:pPr>
            <a:r>
              <a:rPr lang="en-GB" sz="2000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for nuclear fusion:</a:t>
            </a:r>
          </a:p>
          <a:p>
            <a:pPr marL="342900" indent="-342900">
              <a:buClr>
                <a:schemeClr val="bg2"/>
              </a:buClr>
              <a:defRPr/>
            </a:pPr>
            <a:r>
              <a:rPr lang="en-GB" sz="2800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Agreement for Cooperation in the field of controlled nuclear fusion (2002)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2765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676400" y="1371600"/>
            <a:ext cx="5829300" cy="457200"/>
          </a:xfrm>
        </p:spPr>
        <p:txBody>
          <a:bodyPr/>
          <a:lstStyle/>
          <a:p>
            <a:r>
              <a:rPr lang="en-GB" altLang="en-US" sz="2400" dirty="0" smtClean="0"/>
              <a:t>Legal basis</a:t>
            </a:r>
          </a:p>
        </p:txBody>
      </p:sp>
      <p:sp>
        <p:nvSpPr>
          <p:cNvPr id="9" name="Text Placeholder 1"/>
          <p:cNvSpPr txBox="1">
            <a:spLocks/>
          </p:cNvSpPr>
          <p:nvPr/>
        </p:nvSpPr>
        <p:spPr bwMode="auto">
          <a:xfrm>
            <a:off x="5791200" y="329293"/>
            <a:ext cx="29670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marL="341313" indent="-3413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b="1" i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1363" indent="-28416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16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156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275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395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5514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</a:pPr>
            <a:r>
              <a:rPr lang="en-GB" altLang="en-US" kern="12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collaboration</a:t>
            </a:r>
            <a:endParaRPr lang="en-GB" altLang="en-US" kern="0" dirty="0" smtClean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68313" y="6398849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253224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1000" y="2057400"/>
            <a:ext cx="8458200" cy="3705225"/>
          </a:xfrm>
        </p:spPr>
        <p:txBody>
          <a:bodyPr/>
          <a:lstStyle/>
          <a:p>
            <a:pPr>
              <a:buClr>
                <a:schemeClr val="bg2"/>
              </a:buClr>
              <a:defRPr/>
            </a:pPr>
            <a:r>
              <a:rPr lang="en-GB" sz="2000" dirty="0" smtClean="0"/>
              <a:t> </a:t>
            </a:r>
            <a:r>
              <a:rPr lang="en-GB" sz="2800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DG DEVCO (</a:t>
            </a:r>
            <a:r>
              <a:rPr lang="en-GB" sz="2800" kern="1200" dirty="0" err="1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EuropeAid</a:t>
            </a:r>
            <a:r>
              <a:rPr lang="en-GB" sz="2800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)/ European External Action Service / DG JRC </a:t>
            </a:r>
          </a:p>
          <a:p>
            <a:pPr lvl="1">
              <a:buClr>
                <a:schemeClr val="bg2"/>
              </a:buClr>
              <a:defRPr/>
            </a:pPr>
            <a:r>
              <a:rPr lang="en-GB" sz="1800" dirty="0" smtClean="0"/>
              <a:t> Nuclear </a:t>
            </a:r>
            <a:r>
              <a:rPr lang="en-GB" sz="1800" dirty="0"/>
              <a:t>Safety Programme for Ukraine, Joint Support Office </a:t>
            </a:r>
          </a:p>
          <a:p>
            <a:pPr marL="1181100" lvl="2" indent="-285750">
              <a:buClr>
                <a:schemeClr val="bg2"/>
              </a:buClr>
              <a:buFont typeface="Arial" pitchFamily="34" charset="0"/>
              <a:buChar char="•"/>
              <a:defRPr/>
            </a:pPr>
            <a:r>
              <a:rPr lang="en-GB" sz="1800" dirty="0"/>
              <a:t>Concrete dedicated projects in frame of </a:t>
            </a:r>
            <a:r>
              <a:rPr lang="en-GB" sz="1800" b="1" dirty="0"/>
              <a:t>TACIS</a:t>
            </a:r>
            <a:r>
              <a:rPr lang="en-GB" sz="1800" dirty="0"/>
              <a:t> and </a:t>
            </a:r>
            <a:r>
              <a:rPr lang="en-GB" sz="1800" b="1" dirty="0"/>
              <a:t>Instrument for Nuclear Safety Co-operation (INSC)</a:t>
            </a:r>
          </a:p>
          <a:p>
            <a:pPr marL="1181100" lvl="2" indent="-285750">
              <a:buClr>
                <a:schemeClr val="bg2"/>
              </a:buClr>
              <a:buFont typeface="Arial" pitchFamily="34" charset="0"/>
              <a:buChar char="•"/>
              <a:defRPr/>
            </a:pPr>
            <a:r>
              <a:rPr lang="en-GB" sz="1800" b="1" dirty="0"/>
              <a:t>Dedicated </a:t>
            </a:r>
            <a:r>
              <a:rPr lang="en-GB" sz="1800" dirty="0"/>
              <a:t>budget for 2007-2013 - </a:t>
            </a:r>
            <a:r>
              <a:rPr lang="en-GB" sz="1800" b="1" dirty="0"/>
              <a:t>€524</a:t>
            </a:r>
            <a:r>
              <a:rPr lang="en-GB" sz="1800" dirty="0"/>
              <a:t> </a:t>
            </a:r>
            <a:r>
              <a:rPr lang="en-GB" sz="1800" b="1" dirty="0" err="1"/>
              <a:t>mln</a:t>
            </a:r>
            <a:r>
              <a:rPr lang="en-GB" sz="1800" b="1" dirty="0"/>
              <a:t> </a:t>
            </a:r>
            <a:r>
              <a:rPr lang="en-GB" sz="1800" dirty="0"/>
              <a:t>(in total for all countries!)</a:t>
            </a:r>
          </a:p>
          <a:p>
            <a:pPr marL="1181100" lvl="2" indent="-285750">
              <a:buClr>
                <a:schemeClr val="bg2"/>
              </a:buClr>
              <a:buFont typeface="Arial" pitchFamily="34" charset="0"/>
              <a:buChar char="•"/>
              <a:defRPr/>
            </a:pPr>
            <a:r>
              <a:rPr lang="en-GB" sz="1800" b="1" dirty="0">
                <a:solidFill>
                  <a:srgbClr val="FF0000"/>
                </a:solidFill>
              </a:rPr>
              <a:t>340</a:t>
            </a:r>
            <a:r>
              <a:rPr lang="en-GB" sz="1800" dirty="0"/>
              <a:t> </a:t>
            </a:r>
            <a:r>
              <a:rPr lang="en-GB" sz="1800" dirty="0">
                <a:solidFill>
                  <a:srgbClr val="FF0000"/>
                </a:solidFill>
              </a:rPr>
              <a:t>(!)</a:t>
            </a:r>
            <a:r>
              <a:rPr lang="en-GB" sz="1800" dirty="0"/>
              <a:t> projects for Ukraine (1991-2010) Examples of projects: </a:t>
            </a:r>
          </a:p>
          <a:p>
            <a:pPr marL="1638300" lvl="3" indent="-285750">
              <a:buClr>
                <a:schemeClr val="bg2"/>
              </a:buClr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204388"/>
                </a:solidFill>
              </a:rPr>
              <a:t>Training Centre for NNEGC </a:t>
            </a:r>
            <a:r>
              <a:rPr lang="en-GB" sz="1800" dirty="0" err="1">
                <a:solidFill>
                  <a:srgbClr val="204388"/>
                </a:solidFill>
              </a:rPr>
              <a:t>Energoatom</a:t>
            </a:r>
            <a:r>
              <a:rPr lang="en-GB" sz="1800" dirty="0">
                <a:solidFill>
                  <a:srgbClr val="204388"/>
                </a:solidFill>
              </a:rPr>
              <a:t> Staff</a:t>
            </a:r>
          </a:p>
          <a:p>
            <a:pPr marL="1638300" lvl="3" indent="-285750">
              <a:buClr>
                <a:schemeClr val="bg2"/>
              </a:buClr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204388"/>
                </a:solidFill>
              </a:rPr>
              <a:t>Upgrade of Reactor Protection System at </a:t>
            </a:r>
            <a:r>
              <a:rPr lang="en-GB" sz="1800" dirty="0" err="1">
                <a:solidFill>
                  <a:srgbClr val="204388"/>
                </a:solidFill>
              </a:rPr>
              <a:t>KhNPP</a:t>
            </a:r>
            <a:endParaRPr lang="en-GB" sz="1800" dirty="0">
              <a:solidFill>
                <a:srgbClr val="204388"/>
              </a:solidFill>
            </a:endParaRPr>
          </a:p>
          <a:p>
            <a:pPr marL="1638300" lvl="3" indent="-285750">
              <a:buClr>
                <a:schemeClr val="bg2"/>
              </a:buClr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204388"/>
                </a:solidFill>
                <a:hlinkClick r:id="rId2"/>
              </a:rPr>
              <a:t>http://nuclear.jrc.ec.europa.eu/tacis-insc/</a:t>
            </a:r>
            <a:endParaRPr lang="en-GB" sz="1800" dirty="0">
              <a:solidFill>
                <a:srgbClr val="204388"/>
              </a:solidFill>
            </a:endParaRPr>
          </a:p>
          <a:p>
            <a:pPr marL="1200150" lvl="2" indent="-285750">
              <a:buClr>
                <a:srgbClr val="2D5EC1"/>
              </a:buClr>
              <a:buFont typeface="Arial" pitchFamily="34" charset="0"/>
              <a:buChar char="•"/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468313" y="6251575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/>
              <a:t>Information is not legally binding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619250" y="1371600"/>
            <a:ext cx="5829300" cy="457200"/>
          </a:xfrm>
        </p:spPr>
        <p:txBody>
          <a:bodyPr/>
          <a:lstStyle/>
          <a:p>
            <a:r>
              <a:rPr lang="en-GB" altLang="en-US" sz="2400" dirty="0" smtClean="0"/>
              <a:t>Lines of collaboration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8313" y="304800"/>
            <a:ext cx="2967037" cy="5715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kern="12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EU-Ukraine</a:t>
            </a:r>
            <a:endParaRPr lang="en-GB" altLang="en-US" dirty="0" smtClean="0"/>
          </a:p>
        </p:txBody>
      </p:sp>
      <p:sp>
        <p:nvSpPr>
          <p:cNvPr id="10" name="Text Placeholder 1"/>
          <p:cNvSpPr txBox="1">
            <a:spLocks/>
          </p:cNvSpPr>
          <p:nvPr/>
        </p:nvSpPr>
        <p:spPr bwMode="auto">
          <a:xfrm>
            <a:off x="5791200" y="329293"/>
            <a:ext cx="29670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marL="341313" indent="-3413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b="1" i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1363" indent="-28416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16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156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275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395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5514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</a:pPr>
            <a:r>
              <a:rPr lang="en-GB" altLang="en-US" kern="12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collaboration</a:t>
            </a:r>
            <a:endParaRPr lang="en-GB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43223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1000" y="2133601"/>
            <a:ext cx="8458200" cy="2971800"/>
          </a:xfrm>
        </p:spPr>
        <p:txBody>
          <a:bodyPr/>
          <a:lstStyle/>
          <a:p>
            <a:pPr>
              <a:buClr>
                <a:schemeClr val="bg2"/>
              </a:buClr>
              <a:defRPr/>
            </a:pPr>
            <a:r>
              <a:rPr lang="en-GB" sz="2000" dirty="0" smtClean="0"/>
              <a:t> </a:t>
            </a:r>
            <a:r>
              <a:rPr lang="en-GB" sz="2800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DG RTD / DG JRC </a:t>
            </a:r>
          </a:p>
          <a:p>
            <a:pPr lvl="1">
              <a:buClr>
                <a:schemeClr val="bg2"/>
              </a:buClr>
              <a:buFontTx/>
              <a:buNone/>
              <a:defRPr/>
            </a:pPr>
            <a:r>
              <a:rPr lang="en-GB" sz="2000" dirty="0" smtClean="0"/>
              <a:t>- research </a:t>
            </a:r>
            <a:r>
              <a:rPr lang="en-GB" sz="2000" dirty="0"/>
              <a:t>and innovation </a:t>
            </a:r>
          </a:p>
          <a:p>
            <a:pPr marL="457200" lvl="1">
              <a:buClr>
                <a:schemeClr val="bg2"/>
              </a:buClr>
              <a:buFontTx/>
              <a:buNone/>
              <a:defRPr/>
            </a:pPr>
            <a:r>
              <a:rPr lang="en-GB" sz="2000" b="0" dirty="0" smtClean="0"/>
              <a:t>in </a:t>
            </a:r>
            <a:r>
              <a:rPr lang="en-GB" sz="2000" b="0" dirty="0"/>
              <a:t>frame</a:t>
            </a:r>
            <a:r>
              <a:rPr lang="en-GB" sz="2000" dirty="0"/>
              <a:t> </a:t>
            </a:r>
            <a:r>
              <a:rPr lang="en-GB" sz="2000" b="0" dirty="0"/>
              <a:t>of</a:t>
            </a:r>
            <a:r>
              <a:rPr lang="en-GB" sz="2000" dirty="0"/>
              <a:t> EURATOM research </a:t>
            </a:r>
            <a:r>
              <a:rPr lang="en-GB" sz="2000" dirty="0" smtClean="0"/>
              <a:t>an training programme</a:t>
            </a:r>
            <a:endParaRPr lang="en-GB" sz="2000" dirty="0"/>
          </a:p>
          <a:p>
            <a:pPr lvl="1">
              <a:buClr>
                <a:schemeClr val="bg2"/>
              </a:buClr>
              <a:defRPr/>
            </a:pPr>
            <a:endParaRPr lang="en-GB" sz="2000" dirty="0"/>
          </a:p>
          <a:p>
            <a:pPr>
              <a:buClr>
                <a:schemeClr val="bg2"/>
              </a:buClr>
              <a:defRPr/>
            </a:pPr>
            <a:r>
              <a:rPr lang="en-GB" sz="2000" dirty="0" smtClean="0"/>
              <a:t> </a:t>
            </a:r>
            <a:r>
              <a:rPr lang="en-GB" sz="2800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Contact Expert Groups for STCU:</a:t>
            </a:r>
          </a:p>
          <a:p>
            <a:pPr lvl="1">
              <a:buClr>
                <a:schemeClr val="bg2"/>
              </a:buClr>
              <a:buFontTx/>
              <a:buNone/>
              <a:defRPr/>
            </a:pPr>
            <a:r>
              <a:rPr lang="en-GB" sz="2000" b="0" dirty="0" smtClean="0"/>
              <a:t>- e.g</a:t>
            </a:r>
            <a:r>
              <a:rPr lang="en-GB" sz="2000" b="0" dirty="0"/>
              <a:t>. CEG – Fusion, CEG – Severe Accident Management</a:t>
            </a:r>
          </a:p>
          <a:p>
            <a:pPr lvl="1">
              <a:buClr>
                <a:schemeClr val="bg2"/>
              </a:buClr>
              <a:buFontTx/>
              <a:buNone/>
              <a:defRPr/>
            </a:pPr>
            <a:r>
              <a:rPr lang="en-GB" sz="2000" b="0" dirty="0" smtClean="0"/>
              <a:t>- research </a:t>
            </a:r>
            <a:r>
              <a:rPr lang="en-GB" sz="2000" b="0" dirty="0"/>
              <a:t>projects</a:t>
            </a:r>
          </a:p>
          <a:p>
            <a:pPr marL="1200150" lvl="2" indent="-285750">
              <a:buClr>
                <a:srgbClr val="2D5EC1"/>
              </a:buClr>
              <a:buFont typeface="Arial" pitchFamily="34" charset="0"/>
              <a:buChar char="•"/>
              <a:defRPr/>
            </a:pPr>
            <a:endParaRPr lang="en-GB" sz="2000" dirty="0"/>
          </a:p>
          <a:p>
            <a:pPr>
              <a:defRPr/>
            </a:pPr>
            <a:endParaRPr lang="en-GB" dirty="0"/>
          </a:p>
        </p:txBody>
      </p:sp>
      <p:sp>
        <p:nvSpPr>
          <p:cNvPr id="29700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619250" y="1371600"/>
            <a:ext cx="5829300" cy="457200"/>
          </a:xfrm>
        </p:spPr>
        <p:txBody>
          <a:bodyPr/>
          <a:lstStyle/>
          <a:p>
            <a:r>
              <a:rPr lang="en-GB" altLang="en-US" sz="2400" dirty="0" smtClean="0"/>
              <a:t>Lines of collaboration</a:t>
            </a:r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468313" y="6251575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/>
              <a:t>Information is not legally binding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8313" y="304800"/>
            <a:ext cx="2967037" cy="5715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kern="12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EU-Ukraine</a:t>
            </a:r>
            <a:endParaRPr lang="en-GB" altLang="en-US" dirty="0" smtClean="0"/>
          </a:p>
        </p:txBody>
      </p:sp>
      <p:sp>
        <p:nvSpPr>
          <p:cNvPr id="8" name="Text Placeholder 1"/>
          <p:cNvSpPr txBox="1">
            <a:spLocks/>
          </p:cNvSpPr>
          <p:nvPr/>
        </p:nvSpPr>
        <p:spPr bwMode="auto">
          <a:xfrm>
            <a:off x="5791200" y="329293"/>
            <a:ext cx="29670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marL="341313" indent="-3413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b="1" i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1363" indent="-28416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16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156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275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395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5514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</a:pPr>
            <a:r>
              <a:rPr lang="en-GB" altLang="en-US" kern="12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collaboration</a:t>
            </a:r>
            <a:endParaRPr lang="en-GB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99931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1950" y="1828800"/>
            <a:ext cx="8458200" cy="3705225"/>
          </a:xfrm>
        </p:spPr>
        <p:txBody>
          <a:bodyPr/>
          <a:lstStyle/>
          <a:p>
            <a:pPr>
              <a:buClr>
                <a:schemeClr val="bg2"/>
              </a:buClr>
            </a:pPr>
            <a:r>
              <a:rPr lang="en-GB" altLang="en-US" sz="2400" b="1" dirty="0" smtClean="0"/>
              <a:t> </a:t>
            </a:r>
            <a:r>
              <a:rPr lang="en-GB" altLang="en-US" sz="2400" b="1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Coordinating Committee </a:t>
            </a:r>
            <a:r>
              <a:rPr lang="en-GB" altLang="en-US" sz="2400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established in </a:t>
            </a:r>
            <a:r>
              <a:rPr lang="en-GB" altLang="en-US" sz="2400" b="1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2008</a:t>
            </a:r>
          </a:p>
          <a:p>
            <a:pPr>
              <a:buClr>
                <a:schemeClr val="bg2"/>
              </a:buClr>
            </a:pPr>
            <a:r>
              <a:rPr lang="en-GB" altLang="en-US" sz="2400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 Initially co-chaired from Ukrainian side by </a:t>
            </a:r>
            <a:r>
              <a:rPr lang="en-GB" altLang="en-US" sz="2400" kern="1200" dirty="0" err="1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Tereshin</a:t>
            </a:r>
            <a:r>
              <a:rPr lang="en-GB" altLang="en-US" sz="2400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 V.I., currently by </a:t>
            </a:r>
            <a:r>
              <a:rPr lang="en-GB" altLang="en-US" sz="2400" kern="1200" dirty="0" err="1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Zagorodny</a:t>
            </a:r>
            <a:r>
              <a:rPr lang="en-GB" altLang="en-US" sz="2400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 A.G</a:t>
            </a:r>
          </a:p>
          <a:p>
            <a:pPr>
              <a:buClr>
                <a:schemeClr val="bg2"/>
              </a:buClr>
            </a:pPr>
            <a:r>
              <a:rPr lang="en-GB" altLang="en-US" sz="2400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 About </a:t>
            </a:r>
            <a:r>
              <a:rPr lang="en-GB" altLang="en-US" sz="2400" b="1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40</a:t>
            </a:r>
            <a:r>
              <a:rPr lang="en-GB" altLang="en-US" sz="2400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 collaborative activities since then</a:t>
            </a:r>
          </a:p>
          <a:p>
            <a:pPr>
              <a:buClr>
                <a:schemeClr val="bg2"/>
              </a:buClr>
            </a:pPr>
            <a:r>
              <a:rPr lang="en-GB" altLang="en-US" sz="2400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 </a:t>
            </a:r>
            <a:r>
              <a:rPr lang="en-GB" altLang="en-US" sz="2400" b="1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2nd meeting </a:t>
            </a:r>
            <a:r>
              <a:rPr lang="en-GB" altLang="en-US" sz="2400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of the Coordinating Committee </a:t>
            </a:r>
          </a:p>
          <a:p>
            <a:r>
              <a:rPr lang="en-GB" altLang="en-US" sz="2400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Brussels, </a:t>
            </a:r>
            <a:r>
              <a:rPr lang="en-GB" altLang="en-US" sz="2400" b="1" kern="1200" dirty="0" smtClean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November </a:t>
            </a:r>
            <a:r>
              <a:rPr lang="en-GB" altLang="en-US" sz="2400" b="1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2013</a:t>
            </a:r>
          </a:p>
          <a:p>
            <a:pPr>
              <a:buClr>
                <a:schemeClr val="bg2"/>
              </a:buClr>
            </a:pPr>
            <a:r>
              <a:rPr lang="en-GB" altLang="en-US" sz="2400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 Mapping of EU-Ukraine activities (</a:t>
            </a:r>
            <a:r>
              <a:rPr lang="en-GB" altLang="en-US" sz="2400" b="1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25 </a:t>
            </a:r>
            <a:r>
              <a:rPr lang="en-GB" altLang="en-US" sz="2400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active)</a:t>
            </a:r>
          </a:p>
          <a:p>
            <a:pPr>
              <a:buClr>
                <a:schemeClr val="bg2"/>
              </a:buClr>
            </a:pPr>
            <a:endParaRPr lang="en-GB" altLang="en-US" sz="2400" i="0" dirty="0" smtClean="0"/>
          </a:p>
          <a:p>
            <a:pPr>
              <a:buClr>
                <a:schemeClr val="bg2"/>
              </a:buClr>
            </a:pPr>
            <a:r>
              <a:rPr lang="en-GB" altLang="en-US" sz="2400" i="0" dirty="0" smtClean="0"/>
              <a:t> </a:t>
            </a:r>
            <a:r>
              <a:rPr lang="en-GB" altLang="en-US" sz="2400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Ukraine – </a:t>
            </a:r>
            <a:r>
              <a:rPr lang="en-GB" altLang="en-US" sz="2400" kern="1200" dirty="0" smtClean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 </a:t>
            </a:r>
            <a:r>
              <a:rPr lang="en-GB" altLang="en-US" sz="2400" i="0" dirty="0" smtClean="0">
                <a:solidFill>
                  <a:srgbClr val="C00000"/>
                </a:solidFill>
              </a:rPr>
              <a:t>member of </a:t>
            </a:r>
            <a:r>
              <a:rPr lang="en-GB" altLang="en-US" sz="2400" i="0" dirty="0" err="1" smtClean="0">
                <a:solidFill>
                  <a:srgbClr val="C00000"/>
                </a:solidFill>
              </a:rPr>
              <a:t>Eurofusion</a:t>
            </a:r>
            <a:r>
              <a:rPr lang="en-GB" altLang="en-US" sz="2400" i="0" dirty="0" smtClean="0">
                <a:solidFill>
                  <a:srgbClr val="C00000"/>
                </a:solidFill>
              </a:rPr>
              <a:t> </a:t>
            </a:r>
            <a:r>
              <a:rPr lang="en-GB" altLang="en-US" sz="2400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consortium?</a:t>
            </a:r>
          </a:p>
          <a:p>
            <a:pPr>
              <a:buClr>
                <a:schemeClr val="bg2"/>
              </a:buClr>
            </a:pPr>
            <a:endParaRPr lang="en-GB" altLang="en-US" sz="2400" i="0" dirty="0" smtClean="0"/>
          </a:p>
          <a:p>
            <a:endParaRPr lang="en-US" altLang="en-US" dirty="0" smtClean="0"/>
          </a:p>
        </p:txBody>
      </p:sp>
      <p:sp>
        <p:nvSpPr>
          <p:cNvPr id="3072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600200" y="1371600"/>
            <a:ext cx="5829300" cy="457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smtClean="0"/>
              <a:t>Fusion</a:t>
            </a:r>
          </a:p>
        </p:txBody>
      </p:sp>
      <p:sp>
        <p:nvSpPr>
          <p:cNvPr id="30725" name="TextBox 1"/>
          <p:cNvSpPr txBox="1">
            <a:spLocks noChangeArrowheads="1"/>
          </p:cNvSpPr>
          <p:nvPr/>
        </p:nvSpPr>
        <p:spPr bwMode="auto">
          <a:xfrm>
            <a:off x="468313" y="6251575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/>
              <a:t>Information is not legally binding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8313" y="304800"/>
            <a:ext cx="2967037" cy="5715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kern="12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EU-Ukraine</a:t>
            </a:r>
            <a:endParaRPr lang="en-GB" altLang="en-US" dirty="0" smtClean="0"/>
          </a:p>
        </p:txBody>
      </p:sp>
      <p:sp>
        <p:nvSpPr>
          <p:cNvPr id="8" name="Text Placeholder 1"/>
          <p:cNvSpPr txBox="1">
            <a:spLocks/>
          </p:cNvSpPr>
          <p:nvPr/>
        </p:nvSpPr>
        <p:spPr bwMode="auto">
          <a:xfrm>
            <a:off x="5791200" y="329293"/>
            <a:ext cx="29670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marL="341313" indent="-3413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b="1" i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1363" indent="-28416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16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156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275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395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5514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</a:pPr>
            <a:r>
              <a:rPr lang="en-GB" altLang="en-US" kern="12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collaboration</a:t>
            </a:r>
            <a:endParaRPr lang="en-GB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52551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1905000"/>
            <a:ext cx="8458200" cy="3705225"/>
          </a:xfrm>
        </p:spPr>
        <p:txBody>
          <a:bodyPr/>
          <a:lstStyle/>
          <a:p>
            <a:pPr>
              <a:buClr>
                <a:schemeClr val="bg2"/>
              </a:buClr>
            </a:pPr>
            <a:r>
              <a:rPr lang="en-GB" altLang="en-US" sz="2400" b="1" dirty="0" smtClean="0"/>
              <a:t> </a:t>
            </a:r>
            <a:r>
              <a:rPr lang="en-GB" altLang="en-US" sz="2600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High-level technical bilateral meetings in 2010 and </a:t>
            </a:r>
            <a:r>
              <a:rPr lang="en-GB" altLang="en-US" sz="2600" kern="1200" dirty="0" smtClean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2012</a:t>
            </a:r>
            <a:endParaRPr lang="en-GB" altLang="en-US" sz="2600" kern="1200" dirty="0">
              <a:solidFill>
                <a:srgbClr val="0F5494"/>
              </a:solidFill>
              <a:latin typeface="Tahoma" pitchFamily="34" charset="0"/>
              <a:ea typeface="+mn-ea"/>
              <a:cs typeface="+mn-cs"/>
            </a:endParaRPr>
          </a:p>
          <a:p>
            <a:pPr>
              <a:buClr>
                <a:schemeClr val="bg2"/>
              </a:buClr>
            </a:pPr>
            <a:r>
              <a:rPr lang="en-GB" altLang="en-US" sz="2600" kern="1200" dirty="0" smtClean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 </a:t>
            </a:r>
            <a:r>
              <a:rPr lang="en-GB" altLang="en-US" sz="2600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Coordination Committee set up in </a:t>
            </a:r>
            <a:r>
              <a:rPr lang="en-GB" altLang="en-US" sz="2600" b="1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November 2014</a:t>
            </a:r>
          </a:p>
          <a:p>
            <a:pPr>
              <a:buClr>
                <a:schemeClr val="bg2"/>
              </a:buClr>
            </a:pPr>
            <a:r>
              <a:rPr lang="en-GB" altLang="en-US" sz="2600" kern="1200" dirty="0" smtClean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 </a:t>
            </a:r>
            <a:r>
              <a:rPr lang="en-GB" altLang="en-US" sz="2600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Ukrainian entities participated in </a:t>
            </a:r>
            <a:r>
              <a:rPr lang="en-GB" altLang="en-US" sz="2600" b="1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11</a:t>
            </a:r>
            <a:r>
              <a:rPr lang="en-GB" altLang="en-US" sz="2600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 Euratom fission </a:t>
            </a:r>
            <a:r>
              <a:rPr lang="en-GB" altLang="en-US" sz="2600" b="1" kern="1200" dirty="0">
                <a:solidFill>
                  <a:srgbClr val="C00000"/>
                </a:solidFill>
                <a:latin typeface="Tahoma" pitchFamily="34" charset="0"/>
                <a:ea typeface="+mn-ea"/>
                <a:cs typeface="+mn-cs"/>
              </a:rPr>
              <a:t>FP7&amp;FP7+2</a:t>
            </a:r>
            <a:r>
              <a:rPr lang="en-GB" altLang="en-US" sz="2600" kern="1200" dirty="0">
                <a:solidFill>
                  <a:srgbClr val="C00000"/>
                </a:solidFill>
                <a:latin typeface="Tahoma" pitchFamily="34" charset="0"/>
                <a:ea typeface="+mn-ea"/>
                <a:cs typeface="+mn-cs"/>
              </a:rPr>
              <a:t> </a:t>
            </a:r>
            <a:r>
              <a:rPr lang="en-GB" altLang="en-US" sz="2600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projects, with total budget of participation of </a:t>
            </a:r>
            <a:r>
              <a:rPr lang="en-GB" altLang="en-US" sz="2600" b="1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~1,5 </a:t>
            </a:r>
            <a:r>
              <a:rPr lang="en-GB" altLang="en-US" sz="2600" b="1" kern="1200" dirty="0" err="1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mln</a:t>
            </a:r>
            <a:r>
              <a:rPr lang="en-GB" altLang="en-US" sz="2600" b="1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 € </a:t>
            </a:r>
            <a:r>
              <a:rPr lang="en-GB" altLang="en-US" sz="2600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and EC contribution of </a:t>
            </a:r>
            <a:r>
              <a:rPr lang="en-GB" altLang="en-US" sz="2600" b="1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~1 </a:t>
            </a:r>
            <a:r>
              <a:rPr lang="en-GB" altLang="en-US" sz="2600" b="1" kern="1200" dirty="0" err="1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mln</a:t>
            </a:r>
            <a:r>
              <a:rPr lang="en-GB" altLang="en-US" sz="2600" b="1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 </a:t>
            </a:r>
            <a:r>
              <a:rPr lang="en-GB" altLang="en-US" sz="2600" b="1" kern="1200" dirty="0" smtClean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€</a:t>
            </a:r>
          </a:p>
          <a:p>
            <a:pPr>
              <a:buClr>
                <a:schemeClr val="bg2"/>
              </a:buClr>
            </a:pPr>
            <a:r>
              <a:rPr lang="en-GB" altLang="en-US" sz="2600" kern="1200" dirty="0" smtClean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 Ukrainian </a:t>
            </a:r>
            <a:r>
              <a:rPr lang="en-GB" altLang="en-US" sz="2600" kern="1200" dirty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entity is </a:t>
            </a:r>
            <a:r>
              <a:rPr lang="en-GB" altLang="en-US" sz="2600" kern="1200" dirty="0" smtClean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a partner in </a:t>
            </a:r>
            <a:r>
              <a:rPr lang="en-GB" altLang="en-US" sz="2600" b="1" kern="1200" dirty="0" smtClean="0">
                <a:solidFill>
                  <a:srgbClr val="C00000"/>
                </a:solidFill>
                <a:latin typeface="Tahoma" pitchFamily="34" charset="0"/>
                <a:ea typeface="+mn-ea"/>
                <a:cs typeface="+mn-cs"/>
              </a:rPr>
              <a:t>H2020</a:t>
            </a:r>
            <a:r>
              <a:rPr lang="en-GB" altLang="en-US" sz="2600" b="1" kern="1200" dirty="0" smtClean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 ESSANUF </a:t>
            </a:r>
            <a:r>
              <a:rPr lang="en-GB" altLang="en-US" sz="2600" kern="1200" dirty="0" smtClean="0">
                <a:solidFill>
                  <a:srgbClr val="0F5494"/>
                </a:solidFill>
                <a:latin typeface="Tahoma" pitchFamily="34" charset="0"/>
                <a:ea typeface="+mn-ea"/>
                <a:cs typeface="+mn-cs"/>
              </a:rPr>
              <a:t>project, with budget &amp; EC contribution </a:t>
            </a:r>
            <a:r>
              <a:rPr lang="en-GB" altLang="en-US" sz="2600" b="1" kern="1200" dirty="0">
                <a:solidFill>
                  <a:srgbClr val="0F5494"/>
                </a:solidFill>
                <a:latin typeface="Tahoma" pitchFamily="34" charset="0"/>
              </a:rPr>
              <a:t>~</a:t>
            </a:r>
            <a:r>
              <a:rPr lang="en-GB" altLang="en-US" sz="2600" b="1" kern="1200" dirty="0" smtClean="0">
                <a:solidFill>
                  <a:srgbClr val="0F5494"/>
                </a:solidFill>
                <a:latin typeface="Tahoma" pitchFamily="34" charset="0"/>
              </a:rPr>
              <a:t>130 k€ </a:t>
            </a:r>
            <a:endParaRPr lang="en-GB" altLang="en-US" sz="2600" b="1" kern="1200" dirty="0" smtClean="0">
              <a:solidFill>
                <a:srgbClr val="0F5494"/>
              </a:solidFill>
              <a:latin typeface="Tahoma" pitchFamily="34" charset="0"/>
            </a:endParaRPr>
          </a:p>
          <a:p>
            <a:pPr>
              <a:buClr>
                <a:schemeClr val="bg2"/>
              </a:buClr>
            </a:pPr>
            <a:r>
              <a:rPr lang="en-GB" altLang="en-US" sz="2600" b="1" kern="1200" dirty="0">
                <a:solidFill>
                  <a:srgbClr val="0F5494"/>
                </a:solidFill>
                <a:latin typeface="Tahoma" pitchFamily="34" charset="0"/>
              </a:rPr>
              <a:t>CC-2  </a:t>
            </a:r>
            <a:r>
              <a:rPr lang="en-GB" altLang="en-US" sz="2600" kern="1200" dirty="0">
                <a:solidFill>
                  <a:srgbClr val="0F5494"/>
                </a:solidFill>
                <a:latin typeface="Tahoma" pitchFamily="34" charset="0"/>
              </a:rPr>
              <a:t>on</a:t>
            </a:r>
            <a:r>
              <a:rPr lang="en-GB" altLang="en-US" sz="2600" b="1" kern="1200" dirty="0">
                <a:solidFill>
                  <a:srgbClr val="0F5494"/>
                </a:solidFill>
                <a:latin typeface="Tahoma" pitchFamily="34" charset="0"/>
              </a:rPr>
              <a:t> 18/5/2016 – "mapping" of priorities</a:t>
            </a:r>
            <a:endParaRPr lang="en-GB" altLang="en-US" sz="2600" kern="1200" dirty="0">
              <a:solidFill>
                <a:srgbClr val="0F5494"/>
              </a:solidFill>
              <a:latin typeface="Tahoma" pitchFamily="34" charset="0"/>
            </a:endParaRPr>
          </a:p>
          <a:p>
            <a:pPr>
              <a:buClr>
                <a:schemeClr val="bg2"/>
              </a:buClr>
            </a:pPr>
            <a:endParaRPr lang="en-GB" altLang="en-US" sz="2600" kern="1200" dirty="0">
              <a:solidFill>
                <a:srgbClr val="0F5494"/>
              </a:solidFill>
              <a:latin typeface="Tahoma" pitchFamily="34" charset="0"/>
              <a:ea typeface="+mn-ea"/>
              <a:cs typeface="+mn-cs"/>
            </a:endParaRPr>
          </a:p>
          <a:p>
            <a:pPr>
              <a:buClr>
                <a:schemeClr val="bg2"/>
              </a:buClr>
              <a:buFontTx/>
              <a:buNone/>
            </a:pPr>
            <a:endParaRPr lang="en-GB" altLang="en-US" sz="2400" i="0" dirty="0" smtClean="0"/>
          </a:p>
          <a:p>
            <a:pPr>
              <a:buClr>
                <a:schemeClr val="bg2"/>
              </a:buClr>
            </a:pPr>
            <a:endParaRPr lang="en-GB" altLang="en-US" sz="2400" dirty="0" smtClean="0"/>
          </a:p>
          <a:p>
            <a:endParaRPr lang="en-US" altLang="en-US" dirty="0" smtClean="0"/>
          </a:p>
        </p:txBody>
      </p:sp>
      <p:sp>
        <p:nvSpPr>
          <p:cNvPr id="3174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657350" y="1371600"/>
            <a:ext cx="5829300" cy="457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smtClean="0"/>
              <a:t>Fission</a:t>
            </a:r>
          </a:p>
        </p:txBody>
      </p:sp>
      <p:sp>
        <p:nvSpPr>
          <p:cNvPr id="31749" name="TextBox 1"/>
          <p:cNvSpPr txBox="1">
            <a:spLocks noChangeArrowheads="1"/>
          </p:cNvSpPr>
          <p:nvPr/>
        </p:nvSpPr>
        <p:spPr bwMode="auto">
          <a:xfrm>
            <a:off x="468313" y="6251575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/>
              <a:t>Information is not legally binding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8313" y="304800"/>
            <a:ext cx="2967037" cy="5715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kern="12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EU-Ukraine</a:t>
            </a:r>
            <a:endParaRPr lang="en-GB" altLang="en-US" dirty="0" smtClean="0"/>
          </a:p>
        </p:txBody>
      </p:sp>
      <p:sp>
        <p:nvSpPr>
          <p:cNvPr id="9" name="Text Placeholder 1"/>
          <p:cNvSpPr txBox="1">
            <a:spLocks/>
          </p:cNvSpPr>
          <p:nvPr/>
        </p:nvSpPr>
        <p:spPr bwMode="auto">
          <a:xfrm>
            <a:off x="5791200" y="329293"/>
            <a:ext cx="29670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marL="341313" indent="-3413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b="1" i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1363" indent="-28416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16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156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275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395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5514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</a:pPr>
            <a:r>
              <a:rPr lang="en-GB" altLang="en-US" kern="12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collaboration</a:t>
            </a:r>
            <a:endParaRPr lang="en-GB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04261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564232"/>
          </a:xfrm>
        </p:spPr>
        <p:txBody>
          <a:bodyPr/>
          <a:lstStyle/>
          <a:p>
            <a:pPr algn="ctr"/>
            <a:r>
              <a:rPr lang="en-GB" altLang="en-US" sz="2400" i="1" dirty="0"/>
              <a:t>Outline of the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6858000" cy="3657600"/>
          </a:xfrm>
        </p:spPr>
        <p:txBody>
          <a:bodyPr>
            <a:noAutofit/>
          </a:bodyPr>
          <a:lstStyle/>
          <a:p>
            <a:pPr marL="514350" indent="-514350" algn="just">
              <a:buClr>
                <a:schemeClr val="bg2"/>
              </a:buClr>
              <a:buFont typeface="Verdana" pitchFamily="34" charset="0"/>
              <a:buAutoNum type="arabicPeriod"/>
            </a:pPr>
            <a:r>
              <a:rPr lang="en-GB" sz="2000" b="1" dirty="0">
                <a:solidFill>
                  <a:srgbClr val="C00000"/>
                </a:solidFill>
              </a:rPr>
              <a:t>Euratom Treaty and policy frameworks</a:t>
            </a:r>
          </a:p>
          <a:p>
            <a:pPr marL="514350" indent="-514350" algn="just">
              <a:buClr>
                <a:schemeClr val="bg2"/>
              </a:buClr>
              <a:buFont typeface="Verdana" pitchFamily="34" charset="0"/>
              <a:buAutoNum type="arabicPeriod"/>
            </a:pPr>
            <a:r>
              <a:rPr lang="en-GB" altLang="en-US" sz="2000" b="1" dirty="0" smtClean="0"/>
              <a:t>Euratom </a:t>
            </a:r>
            <a:r>
              <a:rPr lang="en-GB" altLang="en-US" sz="2000" b="1" dirty="0"/>
              <a:t>Research and Training </a:t>
            </a:r>
            <a:r>
              <a:rPr lang="en-GB" altLang="en-US" sz="2000" b="1" dirty="0" smtClean="0"/>
              <a:t>programme</a:t>
            </a:r>
          </a:p>
          <a:p>
            <a:pPr marL="514350" indent="-514350" algn="just">
              <a:buClr>
                <a:schemeClr val="bg2"/>
              </a:buClr>
              <a:buFont typeface="Verdana" pitchFamily="34" charset="0"/>
              <a:buAutoNum type="arabicPeriod"/>
            </a:pPr>
            <a:r>
              <a:rPr lang="en-GB" altLang="en-US" sz="2000" b="1" dirty="0"/>
              <a:t>European nuclear fission landscape</a:t>
            </a:r>
          </a:p>
          <a:p>
            <a:pPr marL="514350" indent="-514350" algn="just">
              <a:buClr>
                <a:schemeClr val="bg2"/>
              </a:buClr>
              <a:buFont typeface="Verdana" pitchFamily="34" charset="0"/>
              <a:buAutoNum type="arabicPeriod"/>
            </a:pPr>
            <a:r>
              <a:rPr lang="en-GB" altLang="en-US" sz="2000" b="1" dirty="0" smtClean="0"/>
              <a:t>EU-Ukraine </a:t>
            </a:r>
            <a:r>
              <a:rPr lang="en-GB" altLang="en-US" sz="2000" b="1" dirty="0"/>
              <a:t>collaboration in nuclear domain </a:t>
            </a:r>
          </a:p>
          <a:p>
            <a:pPr marL="514350" indent="-514350" algn="just">
              <a:buClr>
                <a:schemeClr val="bg2"/>
              </a:buClr>
              <a:buFont typeface="Verdana" pitchFamily="34" charset="0"/>
              <a:buAutoNum type="arabicPeriod"/>
            </a:pPr>
            <a:r>
              <a:rPr lang="en-GB" altLang="en-US" sz="2000" b="1" dirty="0"/>
              <a:t>Work Programme </a:t>
            </a:r>
            <a:r>
              <a:rPr lang="en-GB" altLang="en-US" sz="2000" b="1" dirty="0" smtClean="0"/>
              <a:t>2016-2017 </a:t>
            </a:r>
            <a:r>
              <a:rPr lang="en-GB" altLang="en-US" sz="2000" b="1" dirty="0"/>
              <a:t>and fission call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68313" y="6251575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162108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564232"/>
          </a:xfrm>
        </p:spPr>
        <p:txBody>
          <a:bodyPr/>
          <a:lstStyle/>
          <a:p>
            <a:pPr algn="ctr"/>
            <a:r>
              <a:rPr lang="en-GB" altLang="en-US" sz="2400" b="1" i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Outline</a:t>
            </a:r>
            <a:r>
              <a:rPr lang="en-GB" alt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2400" b="1" i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en-GB" alt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2400" b="1" i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n-GB" alt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2400" b="1" i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6858000" cy="3657600"/>
          </a:xfrm>
        </p:spPr>
        <p:txBody>
          <a:bodyPr>
            <a:noAutofit/>
          </a:bodyPr>
          <a:lstStyle/>
          <a:p>
            <a:pPr marL="514350" indent="-514350" algn="just">
              <a:spcBef>
                <a:spcPts val="480"/>
              </a:spcBef>
              <a:buClr>
                <a:schemeClr val="bg2"/>
              </a:buClr>
              <a:buFont typeface="Verdana" pitchFamily="34" charset="0"/>
              <a:buAutoNum type="arabicPeriod"/>
            </a:pPr>
            <a:r>
              <a:rPr lang="en-GB" sz="2000" b="1" i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Euratom Treaty and policy frameworks</a:t>
            </a:r>
          </a:p>
          <a:p>
            <a:pPr marL="514350" indent="-514350" algn="just">
              <a:spcBef>
                <a:spcPts val="480"/>
              </a:spcBef>
              <a:buClr>
                <a:schemeClr val="bg2"/>
              </a:buClr>
              <a:buFont typeface="Verdana" pitchFamily="34" charset="0"/>
              <a:buAutoNum type="arabicPeriod"/>
            </a:pPr>
            <a:r>
              <a:rPr lang="en-GB" alt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Euratom Research and Training programme</a:t>
            </a:r>
          </a:p>
          <a:p>
            <a:pPr marL="514350" indent="-514350" algn="just">
              <a:spcBef>
                <a:spcPts val="480"/>
              </a:spcBef>
              <a:buClr>
                <a:schemeClr val="bg2"/>
              </a:buClr>
              <a:buFont typeface="Verdana" pitchFamily="34" charset="0"/>
              <a:buAutoNum type="arabicPeriod"/>
            </a:pPr>
            <a:r>
              <a:rPr lang="en-GB" alt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nuclear fission landscape</a:t>
            </a:r>
          </a:p>
          <a:p>
            <a:pPr marL="514350" indent="-514350" algn="just">
              <a:spcBef>
                <a:spcPts val="480"/>
              </a:spcBef>
              <a:buClr>
                <a:schemeClr val="bg2"/>
              </a:buClr>
              <a:buFont typeface="Verdana" pitchFamily="34" charset="0"/>
              <a:buAutoNum type="arabicPeriod"/>
            </a:pPr>
            <a:r>
              <a:rPr lang="en-GB" altLang="en-US" sz="2000" b="1" i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EU-Ukraine collaboration in nuclear domain </a:t>
            </a:r>
          </a:p>
          <a:p>
            <a:pPr marL="514350" indent="-514350" algn="just">
              <a:buClr>
                <a:schemeClr val="bg2"/>
              </a:buClr>
              <a:buFont typeface="Verdana" pitchFamily="34" charset="0"/>
              <a:buAutoNum type="arabicPeriod"/>
            </a:pPr>
            <a:r>
              <a:rPr lang="en-GB" altLang="en-US" sz="20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Programme 2014-2015 and fission call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68313" y="6398849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174422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10EED-0973-4C6E-BA66-A235E631C6C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468313" y="304800"/>
            <a:ext cx="29670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2600" b="1" i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Horizon 2020 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5791200" y="304800"/>
            <a:ext cx="29670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marL="341313" indent="-3413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b="1" i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1363" indent="-28416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16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156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275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395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5514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</a:pPr>
            <a:r>
              <a:rPr lang="en-GB" altLang="en-US" sz="2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Overall budgets</a:t>
            </a:r>
            <a:endParaRPr lang="en-GB" altLang="en-US" sz="2600" kern="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4" r="21163"/>
          <a:stretch/>
        </p:blipFill>
        <p:spPr bwMode="auto">
          <a:xfrm>
            <a:off x="468313" y="1295400"/>
            <a:ext cx="4661036" cy="502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57800" y="2590800"/>
            <a:ext cx="3779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solidFill>
                  <a:schemeClr val="tx1"/>
                </a:solidFill>
              </a:rPr>
              <a:t>Total budget H2020: </a:t>
            </a:r>
            <a:br>
              <a:rPr lang="en-GB" sz="1800" b="0" dirty="0" smtClean="0">
                <a:solidFill>
                  <a:schemeClr val="tx1"/>
                </a:solidFill>
              </a:rPr>
            </a:br>
            <a:r>
              <a:rPr lang="en-GB" sz="1800" b="0" dirty="0" smtClean="0">
                <a:solidFill>
                  <a:schemeClr val="tx1"/>
                </a:solidFill>
              </a:rPr>
              <a:t>EUR 74,83 billion</a:t>
            </a:r>
          </a:p>
          <a:p>
            <a:endParaRPr lang="en-GB" sz="1800" b="0" dirty="0">
              <a:solidFill>
                <a:schemeClr val="tx1"/>
              </a:solidFill>
            </a:endParaRPr>
          </a:p>
          <a:p>
            <a:r>
              <a:rPr lang="en-GB" sz="1800" b="0" dirty="0" smtClean="0">
                <a:solidFill>
                  <a:schemeClr val="tx1"/>
                </a:solidFill>
              </a:rPr>
              <a:t>Budget of the </a:t>
            </a:r>
            <a:br>
              <a:rPr lang="en-GB" sz="1800" b="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Energy Challenge</a:t>
            </a:r>
            <a:r>
              <a:rPr lang="en-GB" sz="1800" b="0" dirty="0" smtClean="0">
                <a:solidFill>
                  <a:schemeClr val="tx1"/>
                </a:solidFill>
              </a:rPr>
              <a:t>: </a:t>
            </a:r>
            <a:br>
              <a:rPr lang="en-GB" sz="1800" b="0" dirty="0" smtClean="0">
                <a:solidFill>
                  <a:schemeClr val="tx1"/>
                </a:solidFill>
              </a:rPr>
            </a:br>
            <a:r>
              <a:rPr lang="en-GB" sz="1800" b="0" dirty="0" smtClean="0">
                <a:solidFill>
                  <a:srgbClr val="FF0000"/>
                </a:solidFill>
              </a:rPr>
              <a:t>EUR 5,69 billion</a:t>
            </a:r>
            <a:endParaRPr lang="en-GB" sz="1800" b="0" dirty="0">
              <a:solidFill>
                <a:srgbClr val="FF0000"/>
              </a:solidFill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68313" y="6398849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298703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2418A-A0BD-4DAB-9471-60712CD742DD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25515" y="304800"/>
            <a:ext cx="3060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FFFFFF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2016-2017 calls of</a:t>
            </a:r>
            <a:endParaRPr lang="fr-BE" sz="2400" dirty="0"/>
          </a:p>
        </p:txBody>
      </p:sp>
      <p:sp>
        <p:nvSpPr>
          <p:cNvPr id="8" name="Rectangle 7"/>
          <p:cNvSpPr/>
          <p:nvPr/>
        </p:nvSpPr>
        <p:spPr>
          <a:xfrm>
            <a:off x="5486400" y="315631"/>
            <a:ext cx="3565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FFFFFF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the Energy Challenge </a:t>
            </a:r>
            <a:endParaRPr lang="fr-BE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2060848"/>
            <a:ext cx="2016224" cy="3693319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tx1"/>
                </a:solidFill>
              </a:rPr>
              <a:t>Energy Efficiency (EE)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Heating and Cooling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Engaging consumers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Buildings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Industry, services and Products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Innovative financing</a:t>
            </a:r>
            <a:endParaRPr lang="en-GB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2339752" y="2060848"/>
            <a:ext cx="2376264" cy="42319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  <a:tileRect/>
          </a:gradFill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tx1"/>
                </a:solidFill>
              </a:rPr>
              <a:t>Competitive low-carbon energy Technologies (LCE)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Energy system </a:t>
            </a:r>
            <a:r>
              <a:rPr lang="en-GB" sz="1700" dirty="0" smtClean="0"/>
              <a:t>(grids, storage)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Renewable energies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Decarbonising fossil fuels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Socio-economic research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European Research Area in energy</a:t>
            </a:r>
            <a:endParaRPr lang="en-GB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4860032" y="4572087"/>
            <a:ext cx="1872208" cy="92333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tx1"/>
                </a:solidFill>
              </a:rPr>
              <a:t>SME instrument (SIE)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0032" y="2076376"/>
            <a:ext cx="1872208" cy="2031325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tx1"/>
                </a:solidFill>
              </a:rPr>
              <a:t>Smart Cities and Communities (SCC)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700" dirty="0" smtClean="0"/>
              <a:t>Light-house demo projects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256" y="2076376"/>
            <a:ext cx="2016224" cy="4524315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tx1"/>
                </a:solidFill>
              </a:rPr>
              <a:t>Nuclear fission and radiation protection</a:t>
            </a:r>
          </a:p>
          <a:p>
            <a:r>
              <a:rPr lang="fr-BE" sz="1800" dirty="0" smtClean="0">
                <a:solidFill>
                  <a:schemeClr val="tx1"/>
                </a:solidFill>
              </a:rPr>
              <a:t>(NFRP)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Nuclear </a:t>
            </a:r>
            <a:r>
              <a:rPr lang="en-GB" sz="1800" dirty="0"/>
              <a:t>S</a:t>
            </a:r>
            <a:r>
              <a:rPr lang="en-GB" sz="1800" dirty="0" smtClean="0"/>
              <a:t>afety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Radioactive Waste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Radiation Protection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Research Reactors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Education and Training</a:t>
            </a:r>
            <a:endParaRPr lang="en-GB" sz="1800" dirty="0"/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68313" y="6398849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234900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23528" y="1340768"/>
            <a:ext cx="8424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kern="0" dirty="0" smtClean="0">
                <a:solidFill>
                  <a:srgbClr val="333399"/>
                </a:solidFill>
              </a:rPr>
              <a:t>The 2016-2017 calls of the Energy Challenge </a:t>
            </a:r>
            <a:endParaRPr lang="fr-BE" altLang="en-US" sz="2400" kern="0" dirty="0">
              <a:solidFill>
                <a:srgbClr val="333399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570830"/>
              </p:ext>
            </p:extLst>
          </p:nvPr>
        </p:nvGraphicFramePr>
        <p:xfrm>
          <a:off x="2267744" y="3284984"/>
          <a:ext cx="3767100" cy="18288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55700"/>
                <a:gridCol w="1255700"/>
                <a:gridCol w="1255700"/>
              </a:tblGrid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Call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2016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101</a:t>
                      </a:r>
                      <a:endParaRPr lang="en-GB" dirty="0"/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352,66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367,62</a:t>
                      </a:r>
                      <a:endParaRPr lang="en-GB" dirty="0"/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SCC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71,50</a:t>
                      </a:r>
                      <a:endParaRPr lang="en-GB" dirty="0"/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71800" y="2348880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Call budgets (in Mio €)</a:t>
            </a:r>
            <a:endParaRPr lang="en-GB" sz="16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065564"/>
              </p:ext>
            </p:extLst>
          </p:nvPr>
        </p:nvGraphicFramePr>
        <p:xfrm>
          <a:off x="2267744" y="5085184"/>
          <a:ext cx="3767100" cy="3657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55700"/>
                <a:gridCol w="1255700"/>
                <a:gridCol w="1255700"/>
              </a:tblGrid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NFRP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57,74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47,30</a:t>
                      </a:r>
                      <a:endParaRPr lang="en-GB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68313" y="6398849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392877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3850" y="1341438"/>
            <a:ext cx="8458200" cy="3705225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GB" altLang="en-US" sz="2300" b="1" dirty="0" smtClean="0">
                <a:solidFill>
                  <a:srgbClr val="C00000"/>
                </a:solidFill>
              </a:rPr>
              <a:t>One</a:t>
            </a:r>
            <a:r>
              <a:rPr lang="en-GB" altLang="en-US" sz="2300" b="1" dirty="0" smtClean="0">
                <a:solidFill>
                  <a:srgbClr val="034EA2"/>
                </a:solidFill>
                <a:latin typeface="Tahoma" pitchFamily="34" charset="0"/>
              </a:rPr>
              <a:t> </a:t>
            </a:r>
            <a:r>
              <a:rPr lang="en-GB" altLang="en-US" sz="2300" b="1" dirty="0">
                <a:solidFill>
                  <a:srgbClr val="0F5494"/>
                </a:solidFill>
                <a:latin typeface="+mn-lt"/>
                <a:ea typeface="+mn-ea"/>
                <a:cs typeface="Arial" pitchFamily="34" charset="0"/>
              </a:rPr>
              <a:t>EURATOM Work Programme for 2016-2017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Ø"/>
            </a:pPr>
            <a:endParaRPr lang="en-GB" altLang="en-US" sz="2300" b="1" dirty="0" smtClean="0">
              <a:solidFill>
                <a:srgbClr val="034EA2"/>
              </a:solidFill>
              <a:latin typeface="Tahoma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GB" altLang="en-US" sz="2300" b="1" dirty="0" smtClean="0">
                <a:solidFill>
                  <a:srgbClr val="C00000"/>
                </a:solidFill>
              </a:rPr>
              <a:t>One </a:t>
            </a:r>
            <a:r>
              <a:rPr lang="en-GB" altLang="en-US" sz="2300" b="1" dirty="0">
                <a:solidFill>
                  <a:srgbClr val="0F5494"/>
                </a:solidFill>
                <a:latin typeface="+mn-lt"/>
                <a:ea typeface="+mn-ea"/>
                <a:cs typeface="Arial" pitchFamily="34" charset="0"/>
              </a:rPr>
              <a:t>EURATOM fission call for 2016-2017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Ø"/>
            </a:pPr>
            <a:endParaRPr lang="en-GB" altLang="en-US" sz="2300" b="1" dirty="0" smtClean="0"/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GB" altLang="en-US" sz="2300" b="1" dirty="0" smtClean="0">
                <a:solidFill>
                  <a:srgbClr val="C00000"/>
                </a:solidFill>
              </a:rPr>
              <a:t>Single stage </a:t>
            </a:r>
            <a:r>
              <a:rPr lang="en-GB" altLang="en-US" sz="2300" b="1" dirty="0">
                <a:solidFill>
                  <a:srgbClr val="0F5494"/>
                </a:solidFill>
                <a:latin typeface="+mn-lt"/>
                <a:ea typeface="+mn-ea"/>
                <a:cs typeface="Arial" pitchFamily="34" charset="0"/>
              </a:rPr>
              <a:t>evaluation procedure: </a:t>
            </a:r>
            <a:r>
              <a:rPr lang="en-GB" altLang="en-US" sz="2300" b="1" dirty="0" smtClean="0">
                <a:solidFill>
                  <a:srgbClr val="C00000"/>
                </a:solidFill>
              </a:rPr>
              <a:t>remote</a:t>
            </a:r>
            <a:r>
              <a:rPr lang="en-GB" altLang="en-US" sz="2300" b="1" dirty="0" smtClean="0"/>
              <a:t> </a:t>
            </a:r>
            <a:r>
              <a:rPr lang="en-GB" altLang="en-US" sz="2300" b="1" dirty="0" smtClean="0">
                <a:solidFill>
                  <a:srgbClr val="C00000"/>
                </a:solidFill>
              </a:rPr>
              <a:t>individual</a:t>
            </a:r>
            <a:r>
              <a:rPr lang="en-GB" altLang="en-US" sz="2300" b="1" dirty="0" smtClean="0"/>
              <a:t> </a:t>
            </a:r>
            <a:r>
              <a:rPr lang="en-GB" altLang="en-US" sz="2300" b="1" dirty="0">
                <a:solidFill>
                  <a:srgbClr val="0F5494"/>
                </a:solidFill>
                <a:latin typeface="+mn-lt"/>
                <a:ea typeface="+mn-ea"/>
                <a:cs typeface="Arial" pitchFamily="34" charset="0"/>
              </a:rPr>
              <a:t>phase and </a:t>
            </a:r>
            <a:r>
              <a:rPr lang="en-GB" altLang="en-US" sz="2300" b="1" dirty="0" smtClean="0">
                <a:solidFill>
                  <a:srgbClr val="C00000"/>
                </a:solidFill>
              </a:rPr>
              <a:t>consensus plus panel stage in Brussels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Ø"/>
            </a:pPr>
            <a:endParaRPr lang="en-GB" altLang="en-US" sz="2300" b="1" dirty="0" smtClean="0">
              <a:solidFill>
                <a:srgbClr val="034EA2"/>
              </a:solidFill>
              <a:latin typeface="Tahoma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GB" altLang="en-US" sz="2300" b="1" dirty="0">
                <a:solidFill>
                  <a:srgbClr val="0F5494"/>
                </a:solidFill>
                <a:latin typeface="+mn-lt"/>
                <a:ea typeface="+mn-ea"/>
                <a:cs typeface="Arial" pitchFamily="34" charset="0"/>
              </a:rPr>
              <a:t>Combined indicative budget for Euratom Fission</a:t>
            </a:r>
            <a:r>
              <a:rPr lang="uk-UA" altLang="en-US" sz="2300" b="1" dirty="0">
                <a:solidFill>
                  <a:srgbClr val="0F5494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GB" altLang="en-US" sz="2300" b="1" dirty="0" smtClean="0">
                <a:solidFill>
                  <a:srgbClr val="C00000"/>
                </a:solidFill>
              </a:rPr>
              <a:t>NFRP-2016-2017 call -</a:t>
            </a:r>
            <a:r>
              <a:rPr lang="en-GB" altLang="en-US" sz="2300" dirty="0" smtClean="0"/>
              <a:t> </a:t>
            </a:r>
            <a:r>
              <a:rPr lang="en-GB" altLang="en-US" sz="2300" b="1" dirty="0" smtClean="0">
                <a:solidFill>
                  <a:srgbClr val="C00000"/>
                </a:solidFill>
              </a:rPr>
              <a:t>~105 M</a:t>
            </a:r>
            <a:r>
              <a:rPr lang="bg-BG" altLang="en-US" sz="2300" b="1" dirty="0" smtClean="0">
                <a:solidFill>
                  <a:srgbClr val="C00000"/>
                </a:solidFill>
              </a:rPr>
              <a:t>Є</a:t>
            </a:r>
            <a:endParaRPr lang="en-GB" altLang="en-US" sz="2300" b="1" dirty="0" smtClean="0">
              <a:solidFill>
                <a:srgbClr val="C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2D5EC1"/>
              </a:buClr>
            </a:pPr>
            <a:endParaRPr lang="en-GB" altLang="en-US" sz="2400" b="1" dirty="0" smtClean="0">
              <a:solidFill>
                <a:srgbClr val="034EA2"/>
              </a:solidFill>
              <a:latin typeface="Tahoma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2D5EC1"/>
              </a:buClr>
              <a:buFontTx/>
              <a:buNone/>
            </a:pPr>
            <a:endParaRPr lang="en-GB" altLang="en-US" sz="2400" b="1" dirty="0" smtClean="0">
              <a:solidFill>
                <a:srgbClr val="034EA2"/>
              </a:solidFill>
              <a:latin typeface="Tahoma" pitchFamily="34" charset="0"/>
            </a:endParaRPr>
          </a:p>
          <a:p>
            <a:pPr marL="342900" indent="-342900"/>
            <a:endParaRPr lang="en-GB" altLang="en-US" dirty="0" smtClean="0"/>
          </a:p>
        </p:txBody>
      </p:sp>
      <p:sp>
        <p:nvSpPr>
          <p:cNvPr id="3379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1456" y="304800"/>
            <a:ext cx="3805237" cy="5715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kern="1200" dirty="0" smtClean="0">
                <a:solidFill>
                  <a:srgbClr val="FFFFFF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NFRP-2016-2017 call</a:t>
            </a:r>
            <a:endParaRPr lang="en-GB" altLang="en-US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2232" y="304800"/>
            <a:ext cx="3805237" cy="5715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kern="1200" dirty="0" smtClean="0">
                <a:solidFill>
                  <a:srgbClr val="FFFFFF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main </a:t>
            </a:r>
            <a:r>
              <a:rPr lang="en-GB" altLang="en-US" kern="1200" dirty="0">
                <a:solidFill>
                  <a:srgbClr val="FFFFFF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features</a:t>
            </a:r>
            <a:endParaRPr lang="en-GB" altLang="en-US" dirty="0" smtClean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68313" y="6398849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217411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3850" y="1905000"/>
            <a:ext cx="8458200" cy="3705225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2D5EC1"/>
              </a:buClr>
              <a:buFontTx/>
              <a:buNone/>
              <a:defRPr/>
            </a:pPr>
            <a:r>
              <a:rPr lang="en-GB" sz="2400" b="1" kern="1200" dirty="0" smtClean="0">
                <a:solidFill>
                  <a:srgbClr val="C00000"/>
                </a:solidFill>
                <a:latin typeface="Tahoma" pitchFamily="34" charset="0"/>
              </a:rPr>
              <a:t> Research </a:t>
            </a:r>
            <a:r>
              <a:rPr lang="en-GB" sz="2400" b="1" kern="1200" dirty="0">
                <a:solidFill>
                  <a:srgbClr val="C00000"/>
                </a:solidFill>
                <a:latin typeface="Tahoma" pitchFamily="34" charset="0"/>
              </a:rPr>
              <a:t>and innovation </a:t>
            </a:r>
            <a:r>
              <a:rPr lang="en-GB" sz="2400" b="1" kern="1200" dirty="0" smtClean="0">
                <a:solidFill>
                  <a:srgbClr val="C00000"/>
                </a:solidFill>
                <a:latin typeface="Tahoma" pitchFamily="34" charset="0"/>
              </a:rPr>
              <a:t> actions</a:t>
            </a:r>
            <a:endParaRPr lang="en-GB" sz="2400" b="1" kern="1200" dirty="0">
              <a:solidFill>
                <a:srgbClr val="034EA2"/>
              </a:solidFill>
              <a:latin typeface="Tahoma" pitchFamily="34" charset="0"/>
            </a:endParaRPr>
          </a:p>
          <a:p>
            <a:pPr marL="355600" indent="-355600" algn="just">
              <a:spcBef>
                <a:spcPts val="600"/>
              </a:spcBef>
              <a:spcAft>
                <a:spcPts val="1000"/>
              </a:spcAft>
              <a:buClr>
                <a:srgbClr val="2D5EC1"/>
              </a:buClr>
              <a:buFont typeface="Wingdings" pitchFamily="2" charset="2"/>
              <a:buChar char="Ø"/>
              <a:defRPr/>
            </a:pPr>
            <a:r>
              <a:rPr lang="en-GB" sz="2000" i="0" dirty="0">
                <a:solidFill>
                  <a:srgbClr val="0F5494"/>
                </a:solidFill>
                <a:latin typeface="+mn-lt"/>
                <a:ea typeface="+mn-ea"/>
                <a:cs typeface="Arial" pitchFamily="34" charset="0"/>
              </a:rPr>
              <a:t>Basic and applied research, technology development, testing and validation, but </a:t>
            </a:r>
            <a:r>
              <a:rPr lang="en-GB" sz="2000" i="0" u="sng" dirty="0">
                <a:solidFill>
                  <a:srgbClr val="0F5494"/>
                </a:solidFill>
                <a:latin typeface="+mn-lt"/>
                <a:ea typeface="+mn-ea"/>
                <a:cs typeface="Arial" pitchFamily="34" charset="0"/>
              </a:rPr>
              <a:t>limited</a:t>
            </a:r>
            <a:r>
              <a:rPr lang="en-GB" sz="2000" i="0" dirty="0">
                <a:solidFill>
                  <a:srgbClr val="0F5494"/>
                </a:solidFill>
                <a:latin typeface="+mn-lt"/>
                <a:ea typeface="+mn-ea"/>
                <a:cs typeface="Arial" pitchFamily="34" charset="0"/>
              </a:rPr>
              <a:t> demonstration or pilot activities </a:t>
            </a:r>
          </a:p>
          <a:p>
            <a:pPr algn="just">
              <a:spcBef>
                <a:spcPts val="600"/>
              </a:spcBef>
              <a:buClr>
                <a:srgbClr val="2D5EC1"/>
              </a:buClr>
              <a:buFont typeface="Wingdings" pitchFamily="2" charset="2"/>
              <a:buChar char="Ø"/>
              <a:defRPr/>
            </a:pP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>
                <a:solidFill>
                  <a:srgbClr val="0F5494"/>
                </a:solidFill>
                <a:latin typeface="+mn-lt"/>
                <a:ea typeface="+mn-ea"/>
                <a:cs typeface="Arial" pitchFamily="34" charset="0"/>
              </a:rPr>
              <a:t>Funding rate: maximum </a:t>
            </a:r>
            <a:r>
              <a:rPr lang="en-GB" sz="2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  <a:r>
              <a:rPr lang="en-GB" sz="2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</a:p>
          <a:p>
            <a:pPr>
              <a:spcBef>
                <a:spcPts val="600"/>
              </a:spcBef>
              <a:buClr>
                <a:srgbClr val="2D5EC1"/>
              </a:buClr>
              <a:buFont typeface="Wingdings" pitchFamily="2" charset="2"/>
              <a:buChar char="Ø"/>
              <a:defRPr/>
            </a:pPr>
            <a:endParaRPr lang="en-GB" sz="2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buClr>
                <a:srgbClr val="2D5EC1"/>
              </a:buClr>
              <a:buFontTx/>
              <a:buNone/>
              <a:defRPr/>
            </a:pPr>
            <a:r>
              <a:rPr lang="en-GB" sz="2400" b="1" kern="1200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GB" sz="2400" b="1" kern="1200" dirty="0">
                <a:solidFill>
                  <a:srgbClr val="C00000"/>
                </a:solidFill>
                <a:latin typeface="Tahoma" pitchFamily="34" charset="0"/>
              </a:rPr>
              <a:t>Coordination and support actions</a:t>
            </a:r>
          </a:p>
          <a:p>
            <a:pPr marL="361950" indent="-361950" algn="just">
              <a:spcBef>
                <a:spcPts val="600"/>
              </a:spcBef>
              <a:buClr>
                <a:srgbClr val="2D5EC1"/>
              </a:buClr>
              <a:buFont typeface="Wingdings" pitchFamily="2" charset="2"/>
              <a:buChar char="Ø"/>
              <a:defRPr/>
            </a:pPr>
            <a:r>
              <a:rPr lang="en-GB" sz="2000" i="0" dirty="0">
                <a:solidFill>
                  <a:srgbClr val="0F5494"/>
                </a:solidFill>
                <a:latin typeface="+mn-lt"/>
                <a:ea typeface="+mn-ea"/>
                <a:cs typeface="Arial" pitchFamily="34" charset="0"/>
              </a:rPr>
              <a:t>Networking, coordination or support services, policy dialogues, dissemination, awareness-raising, communication, studies, etc.</a:t>
            </a:r>
          </a:p>
          <a:p>
            <a:pPr algn="just">
              <a:spcBef>
                <a:spcPts val="600"/>
              </a:spcBef>
              <a:buClr>
                <a:srgbClr val="2D5EC1"/>
              </a:buClr>
              <a:buFont typeface="Wingdings" pitchFamily="2" charset="2"/>
              <a:buChar char="Ø"/>
              <a:defRPr/>
            </a:pPr>
            <a:r>
              <a:rPr lang="en-GB" sz="2000" dirty="0" smtClean="0">
                <a:solidFill>
                  <a:srgbClr val="0F5494"/>
                </a:solidFill>
                <a:latin typeface="+mn-lt"/>
                <a:ea typeface="+mn-ea"/>
                <a:cs typeface="Arial" pitchFamily="34" charset="0"/>
              </a:rPr>
              <a:t> Funding </a:t>
            </a:r>
            <a:r>
              <a:rPr lang="en-GB" sz="2000" dirty="0">
                <a:solidFill>
                  <a:srgbClr val="0F5494"/>
                </a:solidFill>
                <a:latin typeface="+mn-lt"/>
                <a:ea typeface="+mn-ea"/>
                <a:cs typeface="Arial" pitchFamily="34" charset="0"/>
              </a:rPr>
              <a:t>rate: maximum </a:t>
            </a:r>
            <a:r>
              <a:rPr lang="en-GB" sz="2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</a:t>
            </a:r>
          </a:p>
          <a:p>
            <a:pPr>
              <a:spcBef>
                <a:spcPts val="600"/>
              </a:spcBef>
              <a:buClr>
                <a:srgbClr val="2D5EC1"/>
              </a:buClr>
              <a:buFontTx/>
              <a:buNone/>
              <a:defRPr/>
            </a:pPr>
            <a:endParaRPr lang="en-GB" dirty="0"/>
          </a:p>
        </p:txBody>
      </p:sp>
      <p:sp>
        <p:nvSpPr>
          <p:cNvPr id="3482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619250" y="1196975"/>
            <a:ext cx="5829300" cy="457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400" dirty="0" smtClean="0"/>
              <a:t>Instruments</a:t>
            </a:r>
          </a:p>
        </p:txBody>
      </p:sp>
      <p:sp>
        <p:nvSpPr>
          <p:cNvPr id="34821" name="TextBox 1"/>
          <p:cNvSpPr txBox="1">
            <a:spLocks noChangeArrowheads="1"/>
          </p:cNvSpPr>
          <p:nvPr/>
        </p:nvSpPr>
        <p:spPr bwMode="auto">
          <a:xfrm>
            <a:off x="468313" y="6251575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/>
              <a:t>Information is not legally binding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1456" y="304800"/>
            <a:ext cx="3805237" cy="5715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kern="1200" dirty="0" smtClean="0">
                <a:solidFill>
                  <a:srgbClr val="FFFFFF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NFRP-2016-2017 call</a:t>
            </a:r>
            <a:endParaRPr lang="en-GB" altLang="en-US" dirty="0" smtClean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5332232" y="304800"/>
            <a:ext cx="38052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marL="341313" indent="-3413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b="1" i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1363" indent="-28416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16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156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275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395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5514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</a:pPr>
            <a:r>
              <a:rPr lang="en-GB" altLang="en-US" kern="1200" smtClean="0">
                <a:solidFill>
                  <a:srgbClr val="FFFFFF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main features</a:t>
            </a:r>
            <a:endParaRPr lang="en-GB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95292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304800"/>
            <a:ext cx="3276600" cy="5334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kern="1200" dirty="0">
                <a:solidFill>
                  <a:srgbClr val="FFFFFF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Euratom </a:t>
            </a:r>
            <a:r>
              <a:rPr lang="en-GB" altLang="en-US" kern="1200" dirty="0" smtClean="0">
                <a:solidFill>
                  <a:srgbClr val="FFFFFF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Fusion</a:t>
            </a:r>
            <a:endParaRPr lang="en-GB" altLang="en-US" kern="1200" dirty="0">
              <a:solidFill>
                <a:srgbClr val="FFFFFF"/>
              </a:solidFill>
              <a:latin typeface="Tahoma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1302" y="1905000"/>
            <a:ext cx="8458200" cy="3524250"/>
          </a:xfrm>
        </p:spPr>
        <p:txBody>
          <a:bodyPr/>
          <a:lstStyle/>
          <a:p>
            <a:pPr marL="194768" indent="-194768" defTabSz="914018">
              <a:spcBef>
                <a:spcPct val="70000"/>
              </a:spcBef>
              <a:buClr>
                <a:schemeClr val="bg2"/>
              </a:buClr>
              <a:buSzPct val="105000"/>
              <a:buFont typeface="Wingdings" pitchFamily="2" charset="2"/>
              <a:buChar char="l"/>
              <a:defRPr/>
            </a:pPr>
            <a:r>
              <a:rPr lang="en-GB" sz="2000" i="0" dirty="0" smtClean="0"/>
              <a:t> </a:t>
            </a:r>
            <a:r>
              <a:rPr lang="en-GB" sz="2000" i="0" dirty="0">
                <a:solidFill>
                  <a:srgbClr val="0F5494"/>
                </a:solidFill>
                <a:latin typeface="+mn-lt"/>
                <a:ea typeface="+mn-ea"/>
                <a:cs typeface="Arial" pitchFamily="34" charset="0"/>
              </a:rPr>
              <a:t>I</a:t>
            </a:r>
            <a:r>
              <a:rPr lang="sk-SK" sz="2000" i="0" dirty="0" err="1">
                <a:solidFill>
                  <a:srgbClr val="0F5494"/>
                </a:solidFill>
                <a:latin typeface="+mn-lt"/>
                <a:ea typeface="+mn-ea"/>
                <a:cs typeface="Arial" pitchFamily="34" charset="0"/>
              </a:rPr>
              <a:t>mplementation</a:t>
            </a:r>
            <a:r>
              <a:rPr lang="sk-SK" sz="2000" i="0" dirty="0">
                <a:solidFill>
                  <a:srgbClr val="0F5494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sk-SK" sz="2000" i="0" dirty="0" err="1">
                <a:solidFill>
                  <a:srgbClr val="0F5494"/>
                </a:solidFill>
                <a:latin typeface="+mn-lt"/>
                <a:ea typeface="+mn-ea"/>
                <a:cs typeface="Arial" pitchFamily="34" charset="0"/>
              </a:rPr>
              <a:t>of</a:t>
            </a:r>
            <a:r>
              <a:rPr lang="sk-SK" sz="2000" i="0" dirty="0">
                <a:solidFill>
                  <a:srgbClr val="0F5494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GB" sz="2000" i="0" dirty="0">
                <a:solidFill>
                  <a:srgbClr val="0F5494"/>
                </a:solidFill>
                <a:latin typeface="+mn-lt"/>
                <a:ea typeface="+mn-ea"/>
                <a:cs typeface="Arial" pitchFamily="34" charset="0"/>
              </a:rPr>
              <a:t>commonly agreed 2050 Roadmap </a:t>
            </a:r>
          </a:p>
          <a:p>
            <a:pPr marL="194768" indent="-194768" defTabSz="914018">
              <a:spcBef>
                <a:spcPct val="70000"/>
              </a:spcBef>
              <a:buClr>
                <a:schemeClr val="bg2"/>
              </a:buClr>
              <a:buSzPct val="105000"/>
              <a:buFont typeface="Wingdings" pitchFamily="2" charset="2"/>
              <a:buChar char="l"/>
              <a:defRPr/>
            </a:pPr>
            <a:r>
              <a:rPr lang="en-GB" sz="2000" dirty="0" smtClean="0"/>
              <a:t> </a:t>
            </a:r>
            <a:r>
              <a:rPr lang="en-GB" sz="2000" i="0" dirty="0">
                <a:solidFill>
                  <a:srgbClr val="0F5494"/>
                </a:solidFill>
                <a:latin typeface="+mn-lt"/>
                <a:ea typeface="+mn-ea"/>
                <a:cs typeface="Arial" pitchFamily="34" charset="0"/>
              </a:rPr>
              <a:t>Grant to identified beneficiaries </a:t>
            </a:r>
          </a:p>
          <a:p>
            <a:pPr marL="194768" indent="-194768" defTabSz="914018">
              <a:spcBef>
                <a:spcPct val="70000"/>
              </a:spcBef>
              <a:buClr>
                <a:schemeClr val="bg2"/>
              </a:buClr>
              <a:buSzPct val="105000"/>
              <a:buFont typeface="Wingdings" pitchFamily="2" charset="2"/>
              <a:buChar char="l"/>
              <a:defRPr/>
            </a:pPr>
            <a:r>
              <a:rPr lang="en-GB" sz="2000" dirty="0" smtClean="0"/>
              <a:t> </a:t>
            </a:r>
            <a:r>
              <a:rPr lang="en-GB" sz="2000" i="0" dirty="0">
                <a:solidFill>
                  <a:srgbClr val="0F5494"/>
                </a:solidFill>
                <a:latin typeface="+mn-lt"/>
                <a:ea typeface="+mn-ea"/>
                <a:cs typeface="Arial" pitchFamily="34" charset="0"/>
              </a:rPr>
              <a:t>EFDA members form </a:t>
            </a:r>
            <a:r>
              <a:rPr lang="en-GB" sz="2000" dirty="0" err="1" smtClean="0">
                <a:solidFill>
                  <a:srgbClr val="C00000"/>
                </a:solidFill>
              </a:rPr>
              <a:t>Eurofusion</a:t>
            </a:r>
            <a:r>
              <a:rPr lang="en-GB" sz="2000" dirty="0" smtClean="0"/>
              <a:t> </a:t>
            </a:r>
            <a:r>
              <a:rPr lang="en-GB" sz="2000" i="0" dirty="0">
                <a:solidFill>
                  <a:srgbClr val="0F5494"/>
                </a:solidFill>
                <a:latin typeface="+mn-lt"/>
                <a:ea typeface="+mn-ea"/>
                <a:cs typeface="Arial" pitchFamily="34" charset="0"/>
              </a:rPr>
              <a:t>consortium</a:t>
            </a:r>
          </a:p>
          <a:p>
            <a:pPr marL="194768" indent="-194768" defTabSz="914018">
              <a:spcBef>
                <a:spcPct val="70000"/>
              </a:spcBef>
              <a:buClr>
                <a:schemeClr val="bg2"/>
              </a:buClr>
              <a:buSzPct val="105000"/>
              <a:buFont typeface="Wingdings" pitchFamily="2" charset="2"/>
              <a:buChar char="l"/>
              <a:defRPr/>
            </a:pPr>
            <a:r>
              <a:rPr lang="en-GB" sz="2000" dirty="0" smtClean="0">
                <a:solidFill>
                  <a:srgbClr val="C00000"/>
                </a:solidFill>
              </a:rPr>
              <a:t> €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C00000"/>
                </a:solidFill>
              </a:rPr>
              <a:t>457.77 million </a:t>
            </a:r>
            <a:r>
              <a:rPr lang="en-GB" sz="2000" i="0" dirty="0" smtClean="0">
                <a:solidFill>
                  <a:srgbClr val="0F5494"/>
                </a:solidFill>
                <a:latin typeface="+mn-lt"/>
                <a:ea typeface="+mn-ea"/>
                <a:cs typeface="Arial" pitchFamily="34" charset="0"/>
              </a:rPr>
              <a:t>committed in annual instalments over the 5 years, 2014-18 </a:t>
            </a:r>
            <a:r>
              <a:rPr lang="en-GB" sz="2000" dirty="0" smtClean="0"/>
              <a:t>(</a:t>
            </a:r>
            <a:r>
              <a:rPr lang="en-GB" sz="2000" dirty="0" smtClean="0">
                <a:solidFill>
                  <a:srgbClr val="C00000"/>
                </a:solidFill>
              </a:rPr>
              <a:t>€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C00000"/>
                </a:solidFill>
              </a:rPr>
              <a:t>101.56</a:t>
            </a:r>
            <a:r>
              <a:rPr lang="en-GB" sz="2000" dirty="0" smtClean="0"/>
              <a:t> </a:t>
            </a:r>
            <a:r>
              <a:rPr lang="en-GB" sz="2000" i="0" dirty="0" smtClean="0">
                <a:solidFill>
                  <a:srgbClr val="0F5494"/>
                </a:solidFill>
                <a:latin typeface="+mn-lt"/>
                <a:ea typeface="+mn-ea"/>
                <a:cs typeface="Arial" pitchFamily="34" charset="0"/>
              </a:rPr>
              <a:t>million from the 2017 budget)</a:t>
            </a:r>
          </a:p>
          <a:p>
            <a:pPr marL="194768" indent="-194768" defTabSz="914018">
              <a:spcBef>
                <a:spcPct val="70000"/>
              </a:spcBef>
              <a:buClr>
                <a:schemeClr val="bg2"/>
              </a:buClr>
              <a:buSzPct val="105000"/>
              <a:buFont typeface="Wingdings" pitchFamily="2" charset="2"/>
              <a:buChar char="l"/>
              <a:defRPr/>
            </a:pPr>
            <a:r>
              <a:rPr lang="en-GB" sz="2000" dirty="0" smtClean="0"/>
              <a:t> </a:t>
            </a:r>
            <a:r>
              <a:rPr lang="en-GB" sz="2000" i="0" dirty="0">
                <a:solidFill>
                  <a:srgbClr val="0F5494"/>
                </a:solidFill>
                <a:latin typeface="+mn-lt"/>
                <a:ea typeface="+mn-ea"/>
                <a:cs typeface="Arial" pitchFamily="34" charset="0"/>
              </a:rPr>
              <a:t>The Euratom contribution will be limited to a maximum of </a:t>
            </a:r>
            <a:r>
              <a:rPr lang="en-GB" sz="2000" dirty="0">
                <a:solidFill>
                  <a:srgbClr val="C00000"/>
                </a:solidFill>
              </a:rPr>
              <a:t>55</a:t>
            </a:r>
            <a:r>
              <a:rPr lang="en-GB" sz="2000" dirty="0" smtClean="0">
                <a:solidFill>
                  <a:srgbClr val="C00000"/>
                </a:solidFill>
              </a:rPr>
              <a:t>% </a:t>
            </a:r>
            <a:r>
              <a:rPr lang="en-GB" sz="2000" i="0" dirty="0">
                <a:solidFill>
                  <a:srgbClr val="0F5494"/>
                </a:solidFill>
                <a:latin typeface="+mn-lt"/>
                <a:ea typeface="+mn-ea"/>
                <a:cs typeface="Arial" pitchFamily="34" charset="0"/>
              </a:rPr>
              <a:t>of the total eligible costs of the action.</a:t>
            </a:r>
          </a:p>
          <a:p>
            <a:pPr marL="194768" indent="-194768" defTabSz="914018">
              <a:spcBef>
                <a:spcPct val="70000"/>
              </a:spcBef>
              <a:buClr>
                <a:schemeClr val="bg2"/>
              </a:buClr>
              <a:buSzPct val="105000"/>
              <a:buFont typeface="Wingdings" pitchFamily="2" charset="2"/>
              <a:buChar char="l"/>
              <a:defRPr/>
            </a:pPr>
            <a:r>
              <a:rPr lang="en-GB" sz="2000" dirty="0" smtClean="0">
                <a:solidFill>
                  <a:srgbClr val="C00000"/>
                </a:solidFill>
              </a:rPr>
              <a:t> Yearly revision </a:t>
            </a:r>
            <a:r>
              <a:rPr lang="en-GB" sz="2000" i="0" dirty="0">
                <a:solidFill>
                  <a:srgbClr val="0F5494"/>
                </a:solidFill>
                <a:latin typeface="+mn-lt"/>
                <a:ea typeface="+mn-ea"/>
                <a:cs typeface="Arial" pitchFamily="34" charset="0"/>
              </a:rPr>
              <a:t>of </a:t>
            </a:r>
            <a:r>
              <a:rPr lang="en-GB" sz="2000" i="0" dirty="0" err="1">
                <a:solidFill>
                  <a:srgbClr val="0F5494"/>
                </a:solidFill>
                <a:latin typeface="+mn-lt"/>
                <a:ea typeface="+mn-ea"/>
                <a:cs typeface="Arial" pitchFamily="34" charset="0"/>
              </a:rPr>
              <a:t>workplan</a:t>
            </a:r>
            <a:endParaRPr lang="en-GB" sz="2000" i="0" dirty="0">
              <a:solidFill>
                <a:srgbClr val="0F5494"/>
              </a:solidFill>
              <a:latin typeface="+mn-lt"/>
              <a:ea typeface="+mn-ea"/>
              <a:cs typeface="Arial" pitchFamily="34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1946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24000" y="1371600"/>
            <a:ext cx="6934200" cy="4572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000" dirty="0" smtClean="0"/>
              <a:t>European Joint Programming - Co-fund action</a:t>
            </a:r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468313" y="6251575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/>
              <a:t>Information is not legally binding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 bwMode="auto">
          <a:xfrm>
            <a:off x="5638800" y="3048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marL="341313" indent="-3413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b="1" i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1363" indent="-28416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16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156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275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395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5514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GB" altLang="en-US" dirty="0">
                <a:solidFill>
                  <a:srgbClr val="FFFFFF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in H2020</a:t>
            </a:r>
          </a:p>
        </p:txBody>
      </p:sp>
    </p:spTree>
    <p:extLst>
      <p:ext uri="{BB962C8B-B14F-4D97-AF65-F5344CB8AC3E}">
        <p14:creationId xmlns:p14="http://schemas.microsoft.com/office/powerpoint/2010/main" val="196710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5"/>
          <p:cNvGrpSpPr/>
          <p:nvPr/>
        </p:nvGrpSpPr>
        <p:grpSpPr>
          <a:xfrm>
            <a:off x="251520" y="1364981"/>
            <a:ext cx="8496944" cy="5256584"/>
            <a:chOff x="416719" y="1895634"/>
            <a:chExt cx="8186737" cy="4629710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421631" y="4581911"/>
              <a:ext cx="8162925" cy="42862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444500" lvl="1" indent="-265113" eaLnBrk="0" hangingPunct="0">
                <a:spcBef>
                  <a:spcPct val="20000"/>
                </a:spcBef>
                <a:buClr>
                  <a:srgbClr val="72BF44"/>
                </a:buClr>
                <a:buSzPct val="150000"/>
              </a:pPr>
              <a:r>
                <a:rPr lang="en-GB" sz="1800" dirty="0">
                  <a:solidFill>
                    <a:srgbClr val="0F5494"/>
                  </a:solidFill>
                  <a:latin typeface="Tahoma" pitchFamily="34" charset="0"/>
                </a:rPr>
                <a:t>Geological disposal</a:t>
              </a:r>
              <a:endParaRPr lang="en-GB" sz="2000" dirty="0">
                <a:solidFill>
                  <a:srgbClr val="0F5494"/>
                </a:solidFill>
                <a:latin typeface="Tahoma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16719" y="1895634"/>
              <a:ext cx="8154987" cy="1944861"/>
            </a:xfrm>
            <a:prstGeom prst="rect">
              <a:avLst/>
            </a:prstGeom>
            <a:solidFill>
              <a:srgbClr val="FFFF66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444500" lvl="1" indent="-265113" eaLnBrk="0" hangingPunct="0">
                <a:spcBef>
                  <a:spcPct val="20000"/>
                </a:spcBef>
                <a:buClr>
                  <a:srgbClr val="72BF44"/>
                </a:buClr>
                <a:buSzPct val="150000"/>
                <a:tabLst>
                  <a:tab pos="444500" algn="l"/>
                </a:tabLst>
              </a:pPr>
              <a:r>
                <a:rPr lang="en-US" sz="1800" dirty="0">
                  <a:solidFill>
                    <a:srgbClr val="0F5494"/>
                  </a:solidFill>
                  <a:latin typeface="Tahoma" pitchFamily="34" charset="0"/>
                </a:rPr>
                <a:t>Reactor </a:t>
              </a:r>
              <a:r>
                <a:rPr lang="en-US" sz="1800" dirty="0" smtClean="0">
                  <a:solidFill>
                    <a:srgbClr val="0F5494"/>
                  </a:solidFill>
                  <a:latin typeface="Tahoma" pitchFamily="34" charset="0"/>
                </a:rPr>
                <a:t>systems</a:t>
              </a:r>
            </a:p>
            <a:p>
              <a:pPr marL="444500" lvl="1" indent="-265113" eaLnBrk="0" hangingPunct="0">
                <a:spcBef>
                  <a:spcPct val="20000"/>
                </a:spcBef>
                <a:buClr>
                  <a:srgbClr val="72BF44"/>
                </a:buClr>
                <a:buSzPct val="150000"/>
                <a:tabLst>
                  <a:tab pos="444500" algn="l"/>
                </a:tabLst>
              </a:pPr>
              <a:endParaRPr lang="en-GB" sz="1800" b="0" dirty="0">
                <a:solidFill>
                  <a:srgbClr val="034EA2"/>
                </a:solidFill>
                <a:latin typeface="Tahoma" pitchFamily="34" charset="0"/>
              </a:endParaRPr>
            </a:p>
            <a:p>
              <a:pPr marL="444500" lvl="1" indent="-265113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72BF44"/>
                </a:buClr>
                <a:buSzPct val="150000"/>
                <a:buFontTx/>
                <a:buChar char="•"/>
                <a:tabLst>
                  <a:tab pos="444500" algn="l"/>
                </a:tabLst>
              </a:pPr>
              <a:r>
                <a:rPr lang="en-GB" sz="1800" b="0" dirty="0">
                  <a:solidFill>
                    <a:srgbClr val="034EA2"/>
                  </a:solidFill>
                  <a:latin typeface="Tahoma" pitchFamily="34" charset="0"/>
                </a:rPr>
                <a:t>Safety &amp; competitiveness of nuclear installation</a:t>
              </a:r>
            </a:p>
            <a:p>
              <a:pPr marL="444500" lvl="1" indent="-265113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72BF44"/>
                </a:buClr>
                <a:buSzPct val="150000"/>
                <a:buFontTx/>
                <a:buChar char="•"/>
                <a:tabLst>
                  <a:tab pos="444500" algn="l"/>
                </a:tabLst>
              </a:pPr>
              <a:r>
                <a:rPr lang="en-GB" sz="1800" b="0" dirty="0">
                  <a:solidFill>
                    <a:srgbClr val="034EA2"/>
                  </a:solidFill>
                  <a:latin typeface="Tahoma" pitchFamily="34" charset="0"/>
                </a:rPr>
                <a:t>Advanced nuclear systems for increased sustainability</a:t>
              </a:r>
            </a:p>
            <a:p>
              <a:pPr marL="444500" lvl="1" indent="-265113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72BF44"/>
                </a:buClr>
                <a:buSzPct val="150000"/>
                <a:buFontTx/>
                <a:buChar char="•"/>
                <a:tabLst>
                  <a:tab pos="444500" algn="l"/>
                </a:tabLst>
              </a:pPr>
              <a:r>
                <a:rPr lang="en-GB" sz="1800" b="0" dirty="0">
                  <a:solidFill>
                    <a:srgbClr val="034EA2"/>
                  </a:solidFill>
                  <a:latin typeface="Tahoma" pitchFamily="34" charset="0"/>
                </a:rPr>
                <a:t>Advanced systems for non-electrical uses </a:t>
              </a:r>
              <a:endParaRPr lang="en-GB" sz="1800" b="0" dirty="0">
                <a:solidFill>
                  <a:srgbClr val="034EA2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416719" y="5156919"/>
              <a:ext cx="8186737" cy="1368425"/>
            </a:xfrm>
            <a:prstGeom prst="rect">
              <a:avLst/>
            </a:prstGeom>
            <a:solidFill>
              <a:srgbClr val="FFFF66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79387" lvl="1" indent="0" eaLnBrk="0" hangingPunct="0">
                <a:spcBef>
                  <a:spcPct val="20000"/>
                </a:spcBef>
                <a:buClr>
                  <a:srgbClr val="72BF44"/>
                </a:buClr>
                <a:buSzPct val="150000"/>
                <a:tabLst>
                  <a:tab pos="444500" algn="l"/>
                </a:tabLst>
              </a:pPr>
              <a:r>
                <a:rPr lang="en-GB" sz="1800" dirty="0">
                  <a:solidFill>
                    <a:srgbClr val="034EA2"/>
                  </a:solidFill>
                  <a:latin typeface="Tahoma" pitchFamily="34" charset="0"/>
                </a:rPr>
                <a:t>Research infrastructures</a:t>
              </a:r>
            </a:p>
            <a:p>
              <a:pPr marL="179387" lvl="1" indent="0" eaLnBrk="0" hangingPunct="0">
                <a:spcBef>
                  <a:spcPct val="20000"/>
                </a:spcBef>
                <a:buClr>
                  <a:srgbClr val="72BF44"/>
                </a:buClr>
                <a:buSzPct val="150000"/>
                <a:tabLst>
                  <a:tab pos="444500" algn="l"/>
                </a:tabLst>
              </a:pPr>
              <a:r>
                <a:rPr lang="en-GB" sz="1800" dirty="0">
                  <a:solidFill>
                    <a:srgbClr val="034EA2"/>
                  </a:solidFill>
                  <a:latin typeface="Tahoma" pitchFamily="34" charset="0"/>
                </a:rPr>
                <a:t>Training and mobility</a:t>
              </a:r>
            </a:p>
            <a:p>
              <a:pPr marL="179387" lvl="1" indent="0" eaLnBrk="0" hangingPunct="0">
                <a:spcBef>
                  <a:spcPct val="20000"/>
                </a:spcBef>
                <a:buClr>
                  <a:srgbClr val="72BF44"/>
                </a:buClr>
                <a:buSzPct val="150000"/>
                <a:tabLst>
                  <a:tab pos="444500" algn="l"/>
                </a:tabLst>
              </a:pPr>
              <a:r>
                <a:rPr lang="en-GB" sz="1800" dirty="0">
                  <a:solidFill>
                    <a:srgbClr val="034EA2"/>
                  </a:solidFill>
                  <a:latin typeface="Tahoma" pitchFamily="34" charset="0"/>
                </a:rPr>
                <a:t>Cross-cutting and </a:t>
              </a:r>
              <a:r>
                <a:rPr lang="en-GB" sz="1800" dirty="0" smtClean="0">
                  <a:solidFill>
                    <a:srgbClr val="034EA2"/>
                  </a:solidFill>
                  <a:latin typeface="Tahoma" pitchFamily="34" charset="0"/>
                </a:rPr>
                <a:t>International Cooperation (INCO)</a:t>
              </a:r>
              <a:endParaRPr lang="en-GB" sz="1800" dirty="0">
                <a:solidFill>
                  <a:srgbClr val="034EA2"/>
                </a:solidFill>
                <a:latin typeface="Tahoma" pitchFamily="34" charset="0"/>
              </a:endParaRPr>
            </a:p>
          </p:txBody>
        </p:sp>
        <p:pic>
          <p:nvPicPr>
            <p:cNvPr id="11" name="Picture 12" descr="MELODI -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114" y="3953283"/>
              <a:ext cx="1008112" cy="514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4" descr="logo final rvb 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7451" y="1895634"/>
              <a:ext cx="1559178" cy="617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3" descr="F:\SNETP GEN-II-III-IV DAYS 17-17.03.2015\Eu Nuclear Days GenII-III-IV 4-ESNI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0853" y="2954157"/>
              <a:ext cx="1125776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 descr="F:\SNETP GEN-II-III-IV DAYS 17-17.03.2015\Eu Nuclear Days GenII-III-IV 5-NC2I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8083" y="3409897"/>
              <a:ext cx="1118546" cy="482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F:\SNETP GEN-II-III-IV DAYS 17-17.03.2015\Eu Nuclear Days GenII-III-IV 3-NUGENIA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5692" y="2479982"/>
              <a:ext cx="1150937" cy="524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C:\Users\Garbil\Downloads\IGDTP logo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525" y="4525182"/>
              <a:ext cx="936104" cy="542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489654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None/>
              <a:defRPr/>
            </a:pPr>
            <a:endParaRPr lang="en-GB" sz="2000" i="0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36096" y="19968"/>
            <a:ext cx="3707904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800" kern="0" dirty="0" smtClean="0">
                <a:solidFill>
                  <a:srgbClr val="FFFFFF"/>
                </a:solidFill>
              </a:rPr>
              <a:t>Fission indirect actions</a:t>
            </a:r>
            <a:endParaRPr lang="en-US" sz="2800" kern="0" dirty="0">
              <a:solidFill>
                <a:srgbClr val="FFFFFF"/>
              </a:solidFill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51520" y="3789040"/>
            <a:ext cx="6912768" cy="47999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4500" lvl="1" indent="-265113" eaLnBrk="0" hangingPunct="0">
              <a:spcBef>
                <a:spcPct val="20000"/>
              </a:spcBef>
              <a:buClr>
                <a:srgbClr val="72BF44"/>
              </a:buClr>
              <a:buSzPct val="150000"/>
            </a:pPr>
            <a:r>
              <a:rPr lang="en-GB" sz="1800" dirty="0" smtClean="0">
                <a:solidFill>
                  <a:srgbClr val="0F5494"/>
                </a:solidFill>
                <a:latin typeface="Tahoma" pitchFamily="34" charset="0"/>
              </a:rPr>
              <a:t>Radiation protection</a:t>
            </a:r>
            <a:endParaRPr lang="en-GB" sz="2000" dirty="0">
              <a:solidFill>
                <a:srgbClr val="0F5494"/>
              </a:solidFill>
              <a:latin typeface="Tahoma" pitchFamily="34" charset="0"/>
            </a:endParaRPr>
          </a:p>
        </p:txBody>
      </p:sp>
      <p:pic>
        <p:nvPicPr>
          <p:cNvPr id="12290" name="Picture 2" descr="Logo En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226" y="5323817"/>
            <a:ext cx="1011301" cy="45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468313" y="6398849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354396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55976" y="7268"/>
            <a:ext cx="4788024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400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</a:t>
            </a:r>
            <a:r>
              <a:rPr lang="en-US" sz="2400" kern="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2400" kern="0" dirty="0" err="1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rogramme</a:t>
            </a:r>
            <a:endParaRPr lang="en-US" sz="2400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2016-2017</a:t>
            </a:r>
            <a:endParaRPr lang="en-US" sz="2400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63378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None/>
              <a:defRPr/>
            </a:pPr>
            <a:r>
              <a:rPr lang="en-GB" sz="2000" i="0" dirty="0" smtClean="0">
                <a:cs typeface="Arial" pitchFamily="34" charset="0"/>
              </a:rPr>
              <a:t>A - Support </a:t>
            </a:r>
            <a:r>
              <a:rPr lang="en-GB" sz="2000" i="0" dirty="0">
                <a:cs typeface="Arial" pitchFamily="34" charset="0"/>
              </a:rPr>
              <a:t>Safe Operation of Nuclear </a:t>
            </a:r>
            <a:r>
              <a:rPr lang="en-GB" sz="2000" i="0" dirty="0" smtClean="0">
                <a:cs typeface="Arial" pitchFamily="34" charset="0"/>
              </a:rPr>
              <a:t>Systems</a:t>
            </a:r>
            <a:endParaRPr lang="en-GB" sz="2000" i="0" dirty="0"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None/>
              <a:defRPr/>
            </a:pPr>
            <a:endParaRPr lang="en-GB" sz="2000" i="0" dirty="0"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r>
              <a:rPr lang="en-GB" sz="2000" i="0" dirty="0" smtClean="0">
                <a:cs typeface="Arial" pitchFamily="34" charset="0"/>
              </a:rPr>
              <a:t>NFRP 1: Continually improving safety and reliability of Generation-II and -III reactors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r>
              <a:rPr lang="en-GB" sz="2000" i="0" dirty="0" smtClean="0">
                <a:cs typeface="Arial" pitchFamily="34" charset="0"/>
              </a:rPr>
              <a:t>NFRP </a:t>
            </a:r>
            <a:r>
              <a:rPr lang="en-GB" sz="2000" i="0" dirty="0">
                <a:cs typeface="Arial" pitchFamily="34" charset="0"/>
              </a:rPr>
              <a:t>2: Research on safety of fast neutron Generation-IV </a:t>
            </a:r>
            <a:r>
              <a:rPr lang="en-GB" sz="2000" i="0" dirty="0" smtClean="0">
                <a:cs typeface="Arial" pitchFamily="34" charset="0"/>
              </a:rPr>
              <a:t>reactors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r>
              <a:rPr lang="en-GB" sz="2000" i="0" dirty="0" smtClean="0">
                <a:cs typeface="Arial" pitchFamily="34" charset="0"/>
              </a:rPr>
              <a:t>NFRP </a:t>
            </a:r>
            <a:r>
              <a:rPr lang="en-GB" sz="2000" i="0" dirty="0">
                <a:cs typeface="Arial" pitchFamily="34" charset="0"/>
              </a:rPr>
              <a:t>3: Investigating the safety of closed nuclear fuel cycle options and fuel </a:t>
            </a:r>
            <a:r>
              <a:rPr lang="en-GB" sz="2000" i="0" dirty="0" smtClean="0">
                <a:cs typeface="Arial" pitchFamily="34" charset="0"/>
              </a:rPr>
              <a:t>developments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r>
              <a:rPr lang="en-GB" sz="2000" i="0" dirty="0" smtClean="0">
                <a:cs typeface="Arial" pitchFamily="34" charset="0"/>
              </a:rPr>
              <a:t>NFRP </a:t>
            </a:r>
            <a:r>
              <a:rPr lang="en-GB" sz="2000" i="0" dirty="0">
                <a:cs typeface="Arial" pitchFamily="34" charset="0"/>
              </a:rPr>
              <a:t>4: Research on the safety of Small Modular </a:t>
            </a:r>
            <a:r>
              <a:rPr lang="en-GB" sz="2000" i="0" dirty="0" smtClean="0">
                <a:cs typeface="Arial" pitchFamily="34" charset="0"/>
              </a:rPr>
              <a:t>Reactors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r>
              <a:rPr lang="en-GB" sz="2000" i="0" dirty="0" smtClean="0">
                <a:cs typeface="Arial" pitchFamily="34" charset="0"/>
              </a:rPr>
              <a:t>NFRP </a:t>
            </a:r>
            <a:r>
              <a:rPr lang="en-GB" sz="2000" i="0" dirty="0">
                <a:cs typeface="Arial" pitchFamily="34" charset="0"/>
              </a:rPr>
              <a:t>5: Materials research for Generation-IV reactors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endParaRPr lang="en-GB" sz="2000" i="0" dirty="0" smtClean="0"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endParaRPr lang="en-GB" sz="2000" i="0" dirty="0" smtClean="0"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0" y="24474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for Proposals</a:t>
            </a:r>
            <a:endParaRPr lang="en-US" sz="2400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68313" y="6398849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40416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55976" y="7268"/>
            <a:ext cx="4788024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400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</a:t>
            </a:r>
            <a:r>
              <a:rPr lang="en-US" sz="2400" kern="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2400" kern="0" dirty="0" err="1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rogramme</a:t>
            </a:r>
            <a:endParaRPr lang="en-US" sz="2400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2016-2017</a:t>
            </a:r>
            <a:endParaRPr lang="en-US" sz="2400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3633788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None/>
              <a:defRPr/>
            </a:pPr>
            <a:r>
              <a:rPr lang="en-GB" sz="2000" i="0" dirty="0">
                <a:cs typeface="Arial" pitchFamily="34" charset="0"/>
              </a:rPr>
              <a:t>B - Contribute to the Development of Solutions for the Management of Radioactive Waste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None/>
              <a:defRPr/>
            </a:pPr>
            <a:endParaRPr lang="en-GB" sz="2000" i="0" dirty="0">
              <a:cs typeface="Arial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r>
              <a:rPr lang="en-GB" sz="2000" i="0" dirty="0">
                <a:cs typeface="Arial" pitchFamily="34" charset="0"/>
              </a:rPr>
              <a:t>NFRP 6: Addressing key priority R&amp;I issues for the first-of-the-kind geological repositories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r>
              <a:rPr lang="en-GB" sz="2000" i="0" dirty="0">
                <a:cs typeface="Arial" pitchFamily="34" charset="0"/>
              </a:rPr>
              <a:t>NFRP 7: Research and innovation on the overall management of radioactive waste other than geological disposal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r>
              <a:rPr lang="en-GB" sz="2000" i="0" dirty="0">
                <a:cs typeface="Arial" pitchFamily="34" charset="0"/>
              </a:rPr>
              <a:t>NFRP 8: Pan-European knowledge-sharing and development of competence in radioactive waste management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endParaRPr lang="en-GB" sz="2000" i="0" dirty="0"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endParaRPr lang="en-GB" sz="2000" i="0" dirty="0" smtClean="0"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0" y="24474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for Proposals</a:t>
            </a:r>
            <a:endParaRPr lang="en-US" sz="2400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68313" y="6398849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193763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978" name="Picture 2" descr="EU-nic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7163" y="2205038"/>
            <a:ext cx="3741737" cy="2713037"/>
          </a:xfrm>
          <a:noFill/>
        </p:spPr>
      </p:pic>
      <p:pic>
        <p:nvPicPr>
          <p:cNvPr id="638980" name="Picture 4" descr="EU-rom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613" y="4246563"/>
            <a:ext cx="3457575" cy="2432050"/>
          </a:xfrm>
          <a:noFill/>
        </p:spPr>
      </p:pic>
      <p:sp>
        <p:nvSpPr>
          <p:cNvPr id="638981" name="Oval 5"/>
          <p:cNvSpPr>
            <a:spLocks noChangeArrowheads="1"/>
          </p:cNvSpPr>
          <p:nvPr/>
        </p:nvSpPr>
        <p:spPr bwMode="auto">
          <a:xfrm>
            <a:off x="3243263" y="1844675"/>
            <a:ext cx="1860550" cy="12969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800" b="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8982" name="Oval 6"/>
          <p:cNvSpPr>
            <a:spLocks noChangeArrowheads="1"/>
          </p:cNvSpPr>
          <p:nvPr/>
        </p:nvSpPr>
        <p:spPr bwMode="auto">
          <a:xfrm>
            <a:off x="0" y="2420938"/>
            <a:ext cx="3163888" cy="2952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 sz="2400" b="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38983" name="Rectangle 7"/>
          <p:cNvSpPr>
            <a:spLocks noChangeArrowheads="1"/>
          </p:cNvSpPr>
          <p:nvPr/>
        </p:nvSpPr>
        <p:spPr bwMode="auto">
          <a:xfrm>
            <a:off x="152400" y="3030538"/>
            <a:ext cx="2879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GB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Treaty establishing the European Economic Community (EEC)</a:t>
            </a:r>
          </a:p>
        </p:txBody>
      </p:sp>
      <p:sp>
        <p:nvSpPr>
          <p:cNvPr id="638984" name="Rectangle 8"/>
          <p:cNvSpPr>
            <a:spLocks noChangeArrowheads="1"/>
          </p:cNvSpPr>
          <p:nvPr/>
        </p:nvSpPr>
        <p:spPr bwMode="auto">
          <a:xfrm>
            <a:off x="3295650" y="2103438"/>
            <a:ext cx="17938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Treaty on European Union</a:t>
            </a:r>
          </a:p>
        </p:txBody>
      </p:sp>
      <p:cxnSp>
        <p:nvCxnSpPr>
          <p:cNvPr id="638985" name="AutoShape 9"/>
          <p:cNvCxnSpPr>
            <a:cxnSpLocks noChangeShapeType="1"/>
          </p:cNvCxnSpPr>
          <p:nvPr/>
        </p:nvCxnSpPr>
        <p:spPr bwMode="auto">
          <a:xfrm flipV="1">
            <a:off x="2767013" y="3086100"/>
            <a:ext cx="1087437" cy="40481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8986" name="Oval 10"/>
          <p:cNvSpPr>
            <a:spLocks noChangeArrowheads="1"/>
          </p:cNvSpPr>
          <p:nvPr/>
        </p:nvSpPr>
        <p:spPr bwMode="auto">
          <a:xfrm>
            <a:off x="5543550" y="1196975"/>
            <a:ext cx="1860550" cy="12969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800" b="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8987" name="Rectangle 11"/>
          <p:cNvSpPr>
            <a:spLocks noChangeArrowheads="1"/>
          </p:cNvSpPr>
          <p:nvPr/>
        </p:nvSpPr>
        <p:spPr bwMode="auto">
          <a:xfrm>
            <a:off x="5610225" y="1535113"/>
            <a:ext cx="17938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Treaty of Amsterdam</a:t>
            </a:r>
          </a:p>
        </p:txBody>
      </p:sp>
      <p:sp>
        <p:nvSpPr>
          <p:cNvPr id="638988" name="Oval 12"/>
          <p:cNvSpPr>
            <a:spLocks noChangeArrowheads="1"/>
          </p:cNvSpPr>
          <p:nvPr/>
        </p:nvSpPr>
        <p:spPr bwMode="auto">
          <a:xfrm>
            <a:off x="7229475" y="3860800"/>
            <a:ext cx="1728788" cy="8651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800" b="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8989" name="Rectangle 13"/>
          <p:cNvSpPr>
            <a:spLocks noChangeArrowheads="1"/>
          </p:cNvSpPr>
          <p:nvPr/>
        </p:nvSpPr>
        <p:spPr bwMode="auto">
          <a:xfrm>
            <a:off x="7172325" y="4162425"/>
            <a:ext cx="17938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Treaty of Nice</a:t>
            </a:r>
          </a:p>
        </p:txBody>
      </p:sp>
      <p:cxnSp>
        <p:nvCxnSpPr>
          <p:cNvPr id="638990" name="AutoShape 14"/>
          <p:cNvCxnSpPr>
            <a:cxnSpLocks noChangeShapeType="1"/>
          </p:cNvCxnSpPr>
          <p:nvPr/>
        </p:nvCxnSpPr>
        <p:spPr bwMode="auto">
          <a:xfrm flipV="1">
            <a:off x="5033963" y="1798638"/>
            <a:ext cx="792162" cy="433387"/>
          </a:xfrm>
          <a:prstGeom prst="curvedConnector3">
            <a:avLst>
              <a:gd name="adj1" fmla="val 498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8991" name="WordArt 15"/>
          <p:cNvSpPr>
            <a:spLocks noChangeArrowheads="1" noChangeShapeType="1" noTextEdit="1"/>
          </p:cNvSpPr>
          <p:nvPr/>
        </p:nvSpPr>
        <p:spPr bwMode="auto">
          <a:xfrm>
            <a:off x="989013" y="2565400"/>
            <a:ext cx="1135062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GB" sz="1800" kern="10" dirty="0" smtClean="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Rome 1957</a:t>
            </a:r>
          </a:p>
        </p:txBody>
      </p:sp>
      <p:sp>
        <p:nvSpPr>
          <p:cNvPr id="638992" name="Oval 16"/>
          <p:cNvSpPr>
            <a:spLocks noChangeArrowheads="1"/>
          </p:cNvSpPr>
          <p:nvPr/>
        </p:nvSpPr>
        <p:spPr bwMode="auto">
          <a:xfrm>
            <a:off x="6315075" y="4873625"/>
            <a:ext cx="2709863" cy="1795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800" b="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8993" name="Rectangle 17"/>
          <p:cNvSpPr>
            <a:spLocks noChangeArrowheads="1"/>
          </p:cNvSpPr>
          <p:nvPr/>
        </p:nvSpPr>
        <p:spPr bwMode="auto">
          <a:xfrm>
            <a:off x="6718300" y="5364163"/>
            <a:ext cx="19939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sz="20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Lisbon Treaty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sz="2000" b="0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Euratom Treaty</a:t>
            </a:r>
          </a:p>
        </p:txBody>
      </p:sp>
      <p:sp>
        <p:nvSpPr>
          <p:cNvPr id="638994" name="WordArt 18"/>
          <p:cNvSpPr>
            <a:spLocks noChangeArrowheads="1" noChangeShapeType="1" noTextEdit="1"/>
          </p:cNvSpPr>
          <p:nvPr/>
        </p:nvSpPr>
        <p:spPr bwMode="auto">
          <a:xfrm>
            <a:off x="963613" y="5026025"/>
            <a:ext cx="1125537" cy="2571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GB" sz="1200" kern="10" dirty="0" smtClean="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6 Member States </a:t>
            </a:r>
          </a:p>
        </p:txBody>
      </p:sp>
      <p:sp>
        <p:nvSpPr>
          <p:cNvPr id="638995" name="WordArt 19"/>
          <p:cNvSpPr>
            <a:spLocks noChangeArrowheads="1" noChangeShapeType="1" noTextEdit="1"/>
          </p:cNvSpPr>
          <p:nvPr/>
        </p:nvSpPr>
        <p:spPr bwMode="auto">
          <a:xfrm>
            <a:off x="6965377" y="6100762"/>
            <a:ext cx="1499745" cy="5540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GB" sz="1200" kern="10" dirty="0" smtClean="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27 Member States</a:t>
            </a:r>
          </a:p>
          <a:p>
            <a:pPr algn="ctr"/>
            <a:r>
              <a:rPr lang="en-GB" sz="1200" kern="10" dirty="0" smtClean="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(now 28) </a:t>
            </a:r>
          </a:p>
        </p:txBody>
      </p:sp>
      <p:sp>
        <p:nvSpPr>
          <p:cNvPr id="638996" name="Oval 20"/>
          <p:cNvSpPr>
            <a:spLocks noChangeArrowheads="1"/>
          </p:cNvSpPr>
          <p:nvPr/>
        </p:nvSpPr>
        <p:spPr bwMode="auto">
          <a:xfrm>
            <a:off x="384175" y="620713"/>
            <a:ext cx="2127250" cy="17287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800" b="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8997" name="Rectangle 21"/>
          <p:cNvSpPr>
            <a:spLocks noChangeArrowheads="1"/>
          </p:cNvSpPr>
          <p:nvPr/>
        </p:nvSpPr>
        <p:spPr bwMode="auto">
          <a:xfrm>
            <a:off x="384175" y="981075"/>
            <a:ext cx="21256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The Treaty establishing the European Coal and Steel Community (ECSC)</a:t>
            </a:r>
          </a:p>
        </p:txBody>
      </p:sp>
      <p:sp>
        <p:nvSpPr>
          <p:cNvPr id="638998" name="Rectangle 22"/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3997325"/>
            <a:ext cx="2644775" cy="1081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GB" sz="1800" b="1" dirty="0" smtClean="0">
                <a:solidFill>
                  <a:srgbClr val="FF0000"/>
                </a:solidFill>
                <a:latin typeface="Tahoma" pitchFamily="34" charset="0"/>
              </a:rPr>
              <a:t>Treaty establishing the European Atomic Energy Community (</a:t>
            </a:r>
            <a:r>
              <a:rPr lang="en-GB" sz="1800" dirty="0" err="1" smtClean="0">
                <a:solidFill>
                  <a:srgbClr val="FF0000"/>
                </a:solidFill>
                <a:latin typeface="Tahoma" pitchFamily="34" charset="0"/>
              </a:rPr>
              <a:t>Euratom</a:t>
            </a:r>
            <a:r>
              <a:rPr lang="en-GB" sz="1800" b="1" dirty="0" smtClean="0">
                <a:solidFill>
                  <a:srgbClr val="FF0000"/>
                </a:solidFill>
                <a:latin typeface="Tahoma" pitchFamily="34" charset="0"/>
              </a:rPr>
              <a:t>)</a:t>
            </a:r>
          </a:p>
        </p:txBody>
      </p:sp>
      <p:cxnSp>
        <p:nvCxnSpPr>
          <p:cNvPr id="638999" name="AutoShape 23"/>
          <p:cNvCxnSpPr>
            <a:cxnSpLocks noChangeShapeType="1"/>
            <a:endCxn id="638988" idx="7"/>
          </p:cNvCxnSpPr>
          <p:nvPr/>
        </p:nvCxnSpPr>
        <p:spPr bwMode="auto">
          <a:xfrm rot="5400000" flipV="1">
            <a:off x="7015957" y="2297906"/>
            <a:ext cx="1782762" cy="1597025"/>
          </a:xfrm>
          <a:prstGeom prst="curvedConnector3">
            <a:avLst>
              <a:gd name="adj1" fmla="val 18431"/>
            </a:avLst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9000" name="Freeform 24"/>
          <p:cNvSpPr>
            <a:spLocks/>
          </p:cNvSpPr>
          <p:nvPr/>
        </p:nvSpPr>
        <p:spPr bwMode="auto">
          <a:xfrm rot="696888">
            <a:off x="8718550" y="4284663"/>
            <a:ext cx="271463" cy="1262062"/>
          </a:xfrm>
          <a:custGeom>
            <a:avLst/>
            <a:gdLst>
              <a:gd name="T0" fmla="*/ 0 w 200"/>
              <a:gd name="T1" fmla="*/ 0 h 736"/>
              <a:gd name="T2" fmla="*/ 2147483647 w 200"/>
              <a:gd name="T3" fmla="*/ 2147483647 h 736"/>
              <a:gd name="T4" fmla="*/ 2147483647 w 200"/>
              <a:gd name="T5" fmla="*/ 2147483647 h 736"/>
              <a:gd name="T6" fmla="*/ 2147483647 w 200"/>
              <a:gd name="T7" fmla="*/ 2147483647 h 736"/>
              <a:gd name="T8" fmla="*/ 2147483647 w 200"/>
              <a:gd name="T9" fmla="*/ 2147483647 h 736"/>
              <a:gd name="T10" fmla="*/ 2147483647 w 200"/>
              <a:gd name="T11" fmla="*/ 2147483647 h 736"/>
              <a:gd name="T12" fmla="*/ 2147483647 w 200"/>
              <a:gd name="T13" fmla="*/ 2147483647 h 736"/>
              <a:gd name="T14" fmla="*/ 2147483647 w 200"/>
              <a:gd name="T15" fmla="*/ 2147483647 h 736"/>
              <a:gd name="T16" fmla="*/ 2147483647 w 200"/>
              <a:gd name="T17" fmla="*/ 2147483647 h 736"/>
              <a:gd name="T18" fmla="*/ 2147483647 w 200"/>
              <a:gd name="T19" fmla="*/ 2147483647 h 736"/>
              <a:gd name="T20" fmla="*/ 2147483647 w 200"/>
              <a:gd name="T21" fmla="*/ 2147483647 h 7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"/>
              <a:gd name="T34" fmla="*/ 0 h 736"/>
              <a:gd name="T35" fmla="*/ 200 w 200"/>
              <a:gd name="T36" fmla="*/ 736 h 7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" h="736">
                <a:moveTo>
                  <a:pt x="0" y="0"/>
                </a:moveTo>
                <a:cubicBezTo>
                  <a:pt x="8" y="2"/>
                  <a:pt x="47" y="11"/>
                  <a:pt x="56" y="16"/>
                </a:cubicBezTo>
                <a:cubicBezTo>
                  <a:pt x="73" y="25"/>
                  <a:pt x="104" y="48"/>
                  <a:pt x="104" y="48"/>
                </a:cubicBezTo>
                <a:cubicBezTo>
                  <a:pt x="115" y="64"/>
                  <a:pt x="130" y="78"/>
                  <a:pt x="136" y="96"/>
                </a:cubicBezTo>
                <a:cubicBezTo>
                  <a:pt x="139" y="104"/>
                  <a:pt x="140" y="113"/>
                  <a:pt x="144" y="120"/>
                </a:cubicBezTo>
                <a:cubicBezTo>
                  <a:pt x="153" y="137"/>
                  <a:pt x="176" y="168"/>
                  <a:pt x="176" y="168"/>
                </a:cubicBezTo>
                <a:cubicBezTo>
                  <a:pt x="184" y="200"/>
                  <a:pt x="190" y="233"/>
                  <a:pt x="200" y="264"/>
                </a:cubicBezTo>
                <a:cubicBezTo>
                  <a:pt x="192" y="362"/>
                  <a:pt x="175" y="444"/>
                  <a:pt x="144" y="536"/>
                </a:cubicBezTo>
                <a:cubicBezTo>
                  <a:pt x="136" y="560"/>
                  <a:pt x="115" y="585"/>
                  <a:pt x="104" y="608"/>
                </a:cubicBezTo>
                <a:cubicBezTo>
                  <a:pt x="93" y="630"/>
                  <a:pt x="86" y="660"/>
                  <a:pt x="72" y="680"/>
                </a:cubicBezTo>
                <a:cubicBezTo>
                  <a:pt x="56" y="704"/>
                  <a:pt x="28" y="716"/>
                  <a:pt x="8" y="7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 smtClean="0">
              <a:cs typeface="Arial" pitchFamily="34" charset="0"/>
            </a:endParaRPr>
          </a:p>
        </p:txBody>
      </p:sp>
      <p:sp>
        <p:nvSpPr>
          <p:cNvPr id="639001" name="WordArt 25"/>
          <p:cNvSpPr>
            <a:spLocks noChangeArrowheads="1" noChangeShapeType="1" noTextEdit="1"/>
          </p:cNvSpPr>
          <p:nvPr/>
        </p:nvSpPr>
        <p:spPr bwMode="auto">
          <a:xfrm>
            <a:off x="3495675" y="1989138"/>
            <a:ext cx="1328738" cy="5762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GB" sz="1800" kern="10" dirty="0" smtClean="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Maastricht 1992</a:t>
            </a:r>
          </a:p>
        </p:txBody>
      </p:sp>
      <p:cxnSp>
        <p:nvCxnSpPr>
          <p:cNvPr id="639002" name="AutoShape 26"/>
          <p:cNvCxnSpPr>
            <a:cxnSpLocks noChangeShapeType="1"/>
          </p:cNvCxnSpPr>
          <p:nvPr/>
        </p:nvCxnSpPr>
        <p:spPr bwMode="auto">
          <a:xfrm flipH="1">
            <a:off x="2289175" y="1484313"/>
            <a:ext cx="288925" cy="1366837"/>
          </a:xfrm>
          <a:prstGeom prst="curvedConnector4">
            <a:avLst>
              <a:gd name="adj1" fmla="val -79120"/>
              <a:gd name="adj2" fmla="val 8153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9003" name="WordArt 27"/>
          <p:cNvSpPr>
            <a:spLocks noChangeArrowheads="1" noChangeShapeType="1" noTextEdit="1"/>
          </p:cNvSpPr>
          <p:nvPr/>
        </p:nvSpPr>
        <p:spPr bwMode="auto">
          <a:xfrm>
            <a:off x="915988" y="765175"/>
            <a:ext cx="1063625" cy="3603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GB" sz="1800" kern="10" dirty="0" smtClean="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Paris 1951</a:t>
            </a:r>
          </a:p>
        </p:txBody>
      </p:sp>
      <p:sp>
        <p:nvSpPr>
          <p:cNvPr id="639004" name="WordArt 28"/>
          <p:cNvSpPr>
            <a:spLocks noChangeArrowheads="1" noChangeShapeType="1" noTextEdit="1"/>
          </p:cNvSpPr>
          <p:nvPr/>
        </p:nvSpPr>
        <p:spPr bwMode="auto">
          <a:xfrm>
            <a:off x="5969000" y="2133600"/>
            <a:ext cx="1125538" cy="2571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GB" sz="1200" kern="10" dirty="0" smtClean="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15 Member States </a:t>
            </a:r>
          </a:p>
        </p:txBody>
      </p:sp>
      <p:sp>
        <p:nvSpPr>
          <p:cNvPr id="639005" name="WordArt 29"/>
          <p:cNvSpPr>
            <a:spLocks noChangeArrowheads="1" noChangeShapeType="1" noTextEdit="1"/>
          </p:cNvSpPr>
          <p:nvPr/>
        </p:nvSpPr>
        <p:spPr bwMode="auto">
          <a:xfrm>
            <a:off x="3641725" y="2781300"/>
            <a:ext cx="1125538" cy="2571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GB" sz="1200" kern="10" dirty="0" smtClean="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12 Member States </a:t>
            </a:r>
          </a:p>
        </p:txBody>
      </p:sp>
      <p:sp>
        <p:nvSpPr>
          <p:cNvPr id="639006" name="WordArt 30"/>
          <p:cNvSpPr>
            <a:spLocks noChangeArrowheads="1" noChangeShapeType="1" noTextEdit="1"/>
          </p:cNvSpPr>
          <p:nvPr/>
        </p:nvSpPr>
        <p:spPr bwMode="auto">
          <a:xfrm>
            <a:off x="6167438" y="1341438"/>
            <a:ext cx="598487" cy="142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GB" sz="1800" kern="10" dirty="0" smtClean="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1997 </a:t>
            </a:r>
          </a:p>
        </p:txBody>
      </p:sp>
      <p:sp>
        <p:nvSpPr>
          <p:cNvPr id="639007" name="WordArt 31"/>
          <p:cNvSpPr>
            <a:spLocks noChangeArrowheads="1" noChangeShapeType="1" noTextEdit="1"/>
          </p:cNvSpPr>
          <p:nvPr/>
        </p:nvSpPr>
        <p:spPr bwMode="auto">
          <a:xfrm>
            <a:off x="7829550" y="4005263"/>
            <a:ext cx="598488" cy="142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GB" sz="1800" kern="10" dirty="0" smtClean="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2001 </a:t>
            </a:r>
          </a:p>
        </p:txBody>
      </p:sp>
      <p:sp>
        <p:nvSpPr>
          <p:cNvPr id="639008" name="WordArt 32"/>
          <p:cNvSpPr>
            <a:spLocks noChangeArrowheads="1" noChangeShapeType="1" noTextEdit="1"/>
          </p:cNvSpPr>
          <p:nvPr/>
        </p:nvSpPr>
        <p:spPr bwMode="auto">
          <a:xfrm>
            <a:off x="7315200" y="5018088"/>
            <a:ext cx="598488" cy="666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GB" sz="1800" kern="10" dirty="0" smtClean="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2009</a:t>
            </a:r>
          </a:p>
        </p:txBody>
      </p:sp>
      <p:cxnSp>
        <p:nvCxnSpPr>
          <p:cNvPr id="639010" name="AutoShape 34"/>
          <p:cNvCxnSpPr>
            <a:cxnSpLocks noChangeShapeType="1"/>
          </p:cNvCxnSpPr>
          <p:nvPr/>
        </p:nvCxnSpPr>
        <p:spPr bwMode="auto">
          <a:xfrm>
            <a:off x="2570163" y="4708525"/>
            <a:ext cx="4160837" cy="1235075"/>
          </a:xfrm>
          <a:prstGeom prst="curvedConnector3">
            <a:avLst>
              <a:gd name="adj1" fmla="val 4998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5836147" y="332543"/>
            <a:ext cx="258596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eaLnBrk="0" hangingPunct="0">
              <a:lnSpc>
                <a:spcPct val="90000"/>
              </a:lnSpc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</a:pPr>
            <a:r>
              <a:rPr lang="en-GB" sz="2400" dirty="0" smtClean="0">
                <a:solidFill>
                  <a:srgbClr val="FFFFFF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Euratom Treaty</a:t>
            </a:r>
            <a:endParaRPr lang="en-GB" sz="2400" dirty="0">
              <a:solidFill>
                <a:srgbClr val="FFFFFF"/>
              </a:solidFill>
              <a:latin typeface="Tahoma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" name="TextBox 1"/>
          <p:cNvSpPr txBox="1">
            <a:spLocks noChangeArrowheads="1"/>
          </p:cNvSpPr>
          <p:nvPr/>
        </p:nvSpPr>
        <p:spPr bwMode="auto">
          <a:xfrm>
            <a:off x="5543550" y="6627495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80938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9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3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38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38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3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8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3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3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39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3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3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3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3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3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39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38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39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38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38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3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39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38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3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3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38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38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38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63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39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3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1" grpId="0" animBg="1"/>
      <p:bldP spid="638982" grpId="0" animBg="1"/>
      <p:bldP spid="638983" grpId="0"/>
      <p:bldP spid="638984" grpId="0"/>
      <p:bldP spid="638986" grpId="0" animBg="1"/>
      <p:bldP spid="638987" grpId="0"/>
      <p:bldP spid="638988" grpId="0" animBg="1"/>
      <p:bldP spid="638989" grpId="0"/>
      <p:bldP spid="638991" grpId="0" animBg="1"/>
      <p:bldP spid="638992" grpId="0" animBg="1"/>
      <p:bldP spid="638993" grpId="0"/>
      <p:bldP spid="638994" grpId="0" animBg="1"/>
      <p:bldP spid="638995" grpId="0" animBg="1"/>
      <p:bldP spid="638996" grpId="0" animBg="1"/>
      <p:bldP spid="638997" grpId="0"/>
      <p:bldP spid="638998" grpId="0" build="p"/>
      <p:bldP spid="639000" grpId="0" animBg="1"/>
      <p:bldP spid="639001" grpId="0" animBg="1"/>
      <p:bldP spid="639003" grpId="0" animBg="1"/>
      <p:bldP spid="639004" grpId="0" animBg="1"/>
      <p:bldP spid="639005" grpId="0" animBg="1"/>
      <p:bldP spid="639006" grpId="0" animBg="1"/>
      <p:bldP spid="639007" grpId="0" animBg="1"/>
      <p:bldP spid="63900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953000" y="7268"/>
            <a:ext cx="41910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400" kern="0" dirty="0" smtClean="0">
                <a:solidFill>
                  <a:srgbClr val="FFFFFF"/>
                </a:solidFill>
              </a:rPr>
              <a:t>Work </a:t>
            </a:r>
            <a:r>
              <a:rPr lang="en-US" sz="2400" kern="0" dirty="0" err="1" smtClean="0">
                <a:solidFill>
                  <a:srgbClr val="FFFFFF"/>
                </a:solidFill>
              </a:rPr>
              <a:t>Programme</a:t>
            </a:r>
            <a:endParaRPr lang="en-US" sz="2400" kern="0" dirty="0" smtClean="0">
              <a:solidFill>
                <a:srgbClr val="FFFFFF"/>
              </a:solidFill>
            </a:endParaRPr>
          </a:p>
          <a:p>
            <a:pPr algn="ctr"/>
            <a:r>
              <a:rPr lang="en-US" sz="2400" kern="0" dirty="0" smtClean="0">
                <a:solidFill>
                  <a:srgbClr val="FFFFFF"/>
                </a:solidFill>
              </a:rPr>
              <a:t>2016-2017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352801"/>
            <a:ext cx="3352800" cy="167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GB" sz="1200" b="0" dirty="0" smtClean="0">
                <a:solidFill>
                  <a:srgbClr val="FF0000"/>
                </a:solidFill>
              </a:rPr>
              <a:t>The EJP on Radiation Protection (~10-15 M€/year) will promote a multidisciplinary approach as needed, and also accelerate scientific understanding in the area</a:t>
            </a:r>
          </a:p>
          <a:p>
            <a:endParaRPr lang="en-GB" sz="1200" b="0" dirty="0" smtClean="0">
              <a:solidFill>
                <a:srgbClr val="0F5494"/>
              </a:solidFill>
            </a:endParaRPr>
          </a:p>
          <a:p>
            <a:pPr marL="1587"/>
            <a:r>
              <a:rPr lang="en-GB" sz="1200" b="0" dirty="0" smtClean="0">
                <a:solidFill>
                  <a:srgbClr val="0F5494"/>
                </a:solidFill>
              </a:rPr>
              <a:t>This is indispensable for promoting</a:t>
            </a:r>
          </a:p>
          <a:p>
            <a:pPr marL="173037" indent="-171450">
              <a:buFont typeface="Arial" panose="020B0604020202020204" pitchFamily="34" charset="0"/>
              <a:buChar char="•"/>
            </a:pPr>
            <a:r>
              <a:rPr lang="en-GB" sz="1200" b="0" dirty="0" smtClean="0">
                <a:solidFill>
                  <a:srgbClr val="0F5494"/>
                </a:solidFill>
              </a:rPr>
              <a:t>a well-informed debate on nuclear</a:t>
            </a:r>
          </a:p>
          <a:p>
            <a:pPr marL="173037" indent="-171450">
              <a:buFont typeface="Arial" panose="020B0604020202020204" pitchFamily="34" charset="0"/>
              <a:buChar char="•"/>
            </a:pPr>
            <a:r>
              <a:rPr lang="en-GB" sz="1200" b="0" dirty="0" smtClean="0">
                <a:solidFill>
                  <a:srgbClr val="0F5494"/>
                </a:solidFill>
              </a:rPr>
              <a:t>scientifically–based safety regulations</a:t>
            </a:r>
            <a:endParaRPr lang="en-GB" sz="1200" b="0" dirty="0">
              <a:solidFill>
                <a:srgbClr val="0F5494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39552" y="4564230"/>
            <a:ext cx="648072" cy="16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200" b="0" smtClean="0">
              <a:solidFill>
                <a:srgbClr val="0F5494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39552" y="4564231"/>
            <a:ext cx="648072" cy="12617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200" b="0" smtClean="0">
              <a:solidFill>
                <a:srgbClr val="0F5494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86200" y="2362200"/>
            <a:ext cx="4771075" cy="3888432"/>
            <a:chOff x="4121404" y="1357238"/>
            <a:chExt cx="4771075" cy="3888432"/>
          </a:xfrm>
        </p:grpSpPr>
        <p:pic>
          <p:nvPicPr>
            <p:cNvPr id="6" name="Picture 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1404" y="1357238"/>
              <a:ext cx="4771075" cy="388843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804247" y="1556792"/>
              <a:ext cx="201622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BE" sz="1000" b="0" i="1" dirty="0" err="1" smtClean="0">
                  <a:solidFill>
                    <a:srgbClr val="000000"/>
                  </a:solidFill>
                </a:rPr>
                <a:t>Epidemiological</a:t>
              </a:r>
              <a:r>
                <a:rPr lang="fr-BE" sz="1000" b="0" i="1" dirty="0" smtClean="0">
                  <a:solidFill>
                    <a:srgbClr val="000000"/>
                  </a:solidFill>
                </a:rPr>
                <a:t> data </a:t>
              </a:r>
              <a:r>
                <a:rPr lang="fr-BE" sz="1000" b="0" i="1" dirty="0" err="1" smtClean="0">
                  <a:solidFill>
                    <a:srgbClr val="000000"/>
                  </a:solidFill>
                </a:rPr>
                <a:t>from</a:t>
              </a:r>
              <a:r>
                <a:rPr lang="fr-BE" sz="1000" b="0" i="1" dirty="0" smtClean="0">
                  <a:solidFill>
                    <a:srgbClr val="000000"/>
                  </a:solidFill>
                </a:rPr>
                <a:t> Hiroshima and Nagasaki</a:t>
              </a:r>
              <a:endParaRPr lang="en-GB" sz="1000" b="0" i="1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0152" y="4581128"/>
              <a:ext cx="1709936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BE" sz="1000" b="0" i="1" dirty="0" err="1" smtClean="0">
                  <a:solidFill>
                    <a:srgbClr val="000000"/>
                  </a:solidFill>
                </a:rPr>
                <a:t>Cells</a:t>
              </a:r>
              <a:r>
                <a:rPr lang="fr-BE" sz="1000" b="0" i="1" dirty="0" smtClean="0">
                  <a:solidFill>
                    <a:srgbClr val="000000"/>
                  </a:solidFill>
                </a:rPr>
                <a:t> </a:t>
              </a:r>
              <a:r>
                <a:rPr lang="fr-BE" sz="1000" b="0" i="1" dirty="0" err="1" smtClean="0">
                  <a:solidFill>
                    <a:srgbClr val="000000"/>
                  </a:solidFill>
                </a:rPr>
                <a:t>adapt</a:t>
              </a:r>
              <a:r>
                <a:rPr lang="fr-BE" sz="1000" b="0" i="1" dirty="0" smtClean="0">
                  <a:solidFill>
                    <a:srgbClr val="000000"/>
                  </a:solidFill>
                </a:rPr>
                <a:t> and </a:t>
              </a:r>
              <a:r>
                <a:rPr lang="fr-BE" sz="1000" b="0" i="1" dirty="0" err="1" smtClean="0">
                  <a:solidFill>
                    <a:srgbClr val="000000"/>
                  </a:solidFill>
                </a:rPr>
                <a:t>could</a:t>
              </a:r>
              <a:r>
                <a:rPr lang="fr-BE" sz="1000" b="0" i="1" dirty="0" smtClean="0">
                  <a:solidFill>
                    <a:srgbClr val="000000"/>
                  </a:solidFill>
                </a:rPr>
                <a:t> </a:t>
              </a:r>
              <a:r>
                <a:rPr lang="fr-BE" sz="1000" b="0" i="1" dirty="0" err="1" smtClean="0">
                  <a:solidFill>
                    <a:srgbClr val="000000"/>
                  </a:solidFill>
                </a:rPr>
                <a:t>even</a:t>
              </a:r>
              <a:r>
                <a:rPr lang="fr-BE" sz="1000" b="0" i="1" dirty="0" smtClean="0">
                  <a:solidFill>
                    <a:srgbClr val="000000"/>
                  </a:solidFill>
                </a:rPr>
                <a:t> </a:t>
              </a:r>
              <a:r>
                <a:rPr lang="fr-BE" sz="1000" b="0" i="1" dirty="0" err="1" smtClean="0">
                  <a:solidFill>
                    <a:srgbClr val="000000"/>
                  </a:solidFill>
                </a:rPr>
                <a:t>develop</a:t>
              </a:r>
              <a:r>
                <a:rPr lang="fr-BE" sz="1000" b="0" i="1" dirty="0" smtClean="0">
                  <a:solidFill>
                    <a:srgbClr val="000000"/>
                  </a:solidFill>
                </a:rPr>
                <a:t> protection </a:t>
              </a:r>
              <a:r>
                <a:rPr lang="fr-BE" sz="1000" b="0" i="1" dirty="0" err="1" smtClean="0">
                  <a:solidFill>
                    <a:srgbClr val="000000"/>
                  </a:solidFill>
                </a:rPr>
                <a:t>mechanisms</a:t>
              </a:r>
              <a:endParaRPr lang="en-GB" sz="1000" b="0" i="1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58000" y="4581129"/>
              <a:ext cx="946448" cy="3218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200" b="0" dirty="0">
                <a:solidFill>
                  <a:srgbClr val="0F5494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7994661">
              <a:off x="5189544" y="3042934"/>
              <a:ext cx="1336074" cy="230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200" b="0" dirty="0">
                <a:solidFill>
                  <a:srgbClr val="0F5494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29200" y="2420888"/>
              <a:ext cx="1565920" cy="8617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BE" sz="1000" b="0" i="1" dirty="0" err="1" smtClean="0">
                  <a:solidFill>
                    <a:srgbClr val="000000"/>
                  </a:solidFill>
                </a:rPr>
                <a:t>Contrary</a:t>
              </a:r>
              <a:r>
                <a:rPr lang="fr-BE" sz="1000" b="0" i="1" dirty="0" smtClean="0">
                  <a:solidFill>
                    <a:srgbClr val="000000"/>
                  </a:solidFill>
                </a:rPr>
                <a:t> to </a:t>
              </a:r>
              <a:r>
                <a:rPr lang="fr-BE" sz="1000" b="0" i="1" dirty="0" err="1" smtClean="0">
                  <a:solidFill>
                    <a:srgbClr val="000000"/>
                  </a:solidFill>
                </a:rPr>
                <a:t>exposure</a:t>
              </a:r>
              <a:r>
                <a:rPr lang="fr-BE" sz="1000" b="0" i="1" dirty="0" smtClean="0">
                  <a:solidFill>
                    <a:srgbClr val="000000"/>
                  </a:solidFill>
                </a:rPr>
                <a:t> to high dose, </a:t>
              </a:r>
              <a:r>
                <a:rPr lang="fr-BE" sz="1000" b="0" i="1" dirty="0" err="1" smtClean="0">
                  <a:solidFill>
                    <a:srgbClr val="000000"/>
                  </a:solidFill>
                </a:rPr>
                <a:t>cells</a:t>
              </a:r>
              <a:r>
                <a:rPr lang="fr-BE" sz="1000" b="0" i="1" dirty="0" smtClean="0">
                  <a:solidFill>
                    <a:srgbClr val="000000"/>
                  </a:solidFill>
                </a:rPr>
                <a:t> survive and are </a:t>
              </a:r>
              <a:r>
                <a:rPr lang="fr-BE" sz="1000" b="0" i="1" dirty="0" err="1" smtClean="0">
                  <a:solidFill>
                    <a:srgbClr val="000000"/>
                  </a:solidFill>
                </a:rPr>
                <a:t>potentially</a:t>
              </a:r>
              <a:r>
                <a:rPr lang="fr-BE" sz="1000" b="0" i="1" dirty="0" smtClean="0">
                  <a:solidFill>
                    <a:srgbClr val="000000"/>
                  </a:solidFill>
                </a:rPr>
                <a:t> </a:t>
              </a:r>
              <a:r>
                <a:rPr lang="fr-BE" sz="1000" b="0" i="1" dirty="0" err="1" smtClean="0">
                  <a:solidFill>
                    <a:srgbClr val="000000"/>
                  </a:solidFill>
                </a:rPr>
                <a:t>initiating</a:t>
              </a:r>
              <a:r>
                <a:rPr lang="fr-BE" sz="1000" b="0" i="1" dirty="0" smtClean="0">
                  <a:solidFill>
                    <a:srgbClr val="000000"/>
                  </a:solidFill>
                </a:rPr>
                <a:t> cancer </a:t>
              </a:r>
              <a:endParaRPr lang="en-GB" sz="1000" b="0" i="1" dirty="0">
                <a:solidFill>
                  <a:srgbClr val="00000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5834583" y="3099539"/>
              <a:ext cx="82571" cy="271017"/>
            </a:xfrm>
            <a:prstGeom prst="straightConnector1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H="1" flipV="1">
              <a:off x="6300192" y="4365104"/>
              <a:ext cx="98920" cy="216025"/>
            </a:xfrm>
            <a:prstGeom prst="straightConnector1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Rounded Rectangle 25"/>
            <p:cNvSpPr>
              <a:spLocks/>
            </p:cNvSpPr>
            <p:nvPr/>
          </p:nvSpPr>
          <p:spPr bwMode="auto">
            <a:xfrm rot="19620000">
              <a:off x="5358875" y="3647944"/>
              <a:ext cx="866309" cy="21111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r>
                <a:rPr lang="fr-BE" sz="1200" b="0" dirty="0" smtClean="0">
                  <a:solidFill>
                    <a:srgbClr val="000000"/>
                  </a:solidFill>
                </a:rPr>
                <a:t>ALARA*</a:t>
              </a:r>
              <a:endParaRPr lang="en-GB" sz="1200" b="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rot="360000" flipV="1">
              <a:off x="5580112" y="3573016"/>
              <a:ext cx="63184" cy="3600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 rot="60000" flipV="1">
              <a:off x="5944165" y="4591459"/>
              <a:ext cx="36000" cy="360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xtBox 62"/>
            <p:cNvSpPr txBox="1"/>
            <p:nvPr/>
          </p:nvSpPr>
          <p:spPr>
            <a:xfrm>
              <a:off x="7525786" y="3006242"/>
              <a:ext cx="134511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000" b="0" dirty="0" smtClean="0">
                  <a:solidFill>
                    <a:srgbClr val="000000"/>
                  </a:solidFill>
                </a:rPr>
                <a:t>*</a:t>
              </a:r>
              <a:r>
                <a:rPr lang="en-GB" sz="1000" b="0" dirty="0" smtClean="0">
                  <a:solidFill>
                    <a:srgbClr val="000000"/>
                  </a:solidFill>
                </a:rPr>
                <a:t>As Low As Reasonably Achievable (requirement of the Directive) in the absence of agreed threshold</a:t>
              </a: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-2100000">
              <a:off x="6535959" y="3536946"/>
              <a:ext cx="20277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300" dirty="0" smtClean="0">
                  <a:solidFill>
                    <a:srgbClr val="000000"/>
                  </a:solidFill>
                </a:rPr>
                <a:t>?</a:t>
              </a:r>
              <a:endParaRPr lang="en-GB" sz="13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7" name="26 Rectángulo"/>
          <p:cNvSpPr/>
          <p:nvPr/>
        </p:nvSpPr>
        <p:spPr>
          <a:xfrm>
            <a:off x="914400" y="1295400"/>
            <a:ext cx="7543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defRPr/>
            </a:pPr>
            <a:r>
              <a:rPr lang="en-GB" sz="2000" b="0" dirty="0" smtClean="0">
                <a:solidFill>
                  <a:srgbClr val="2D5EC1"/>
                </a:solidFill>
                <a:latin typeface="Verdana"/>
                <a:cs typeface="Arial" pitchFamily="34" charset="0"/>
              </a:rPr>
              <a:t>C - Foster radiation protection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r>
              <a:rPr lang="en-GB" sz="2000" b="0" dirty="0" smtClean="0">
                <a:solidFill>
                  <a:srgbClr val="2D5EC1"/>
                </a:solidFill>
                <a:latin typeface="Verdana"/>
                <a:cs typeface="Arial" pitchFamily="34" charset="0"/>
              </a:rPr>
              <a:t>    NFRP 9: Impacts of low-dose radiation exposure</a:t>
            </a:r>
            <a:endParaRPr lang="en-GB" sz="2000" b="0" dirty="0">
              <a:solidFill>
                <a:srgbClr val="2D5EC1"/>
              </a:solidFill>
              <a:latin typeface="Verdana"/>
              <a:cs typeface="Arial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0" y="228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for Proposals</a:t>
            </a:r>
            <a:endParaRPr lang="en-US" sz="2400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468313" y="6398849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413063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55976" y="7268"/>
            <a:ext cx="4788024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400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</a:t>
            </a:r>
            <a:r>
              <a:rPr lang="en-US" sz="2400" kern="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2400" kern="0" dirty="0" err="1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rogramme</a:t>
            </a:r>
            <a:endParaRPr lang="en-US" sz="2400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2016-2017</a:t>
            </a:r>
            <a:endParaRPr lang="en-US" sz="2400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3633788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None/>
              <a:defRPr/>
            </a:pPr>
            <a:r>
              <a:rPr lang="en-GB" sz="2000" i="0" dirty="0" smtClean="0">
                <a:cs typeface="Arial" pitchFamily="34" charset="0"/>
              </a:rPr>
              <a:t>D </a:t>
            </a:r>
            <a:r>
              <a:rPr lang="en-GB" sz="2000" i="0" dirty="0">
                <a:cs typeface="Arial" pitchFamily="34" charset="0"/>
              </a:rPr>
              <a:t>- Management of research reactor availability in Europe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endParaRPr lang="en-GB" sz="2000" i="0" dirty="0" smtClean="0">
              <a:cs typeface="Arial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r>
              <a:rPr lang="en-GB" sz="2000" i="0" dirty="0" smtClean="0">
                <a:cs typeface="Arial" pitchFamily="34" charset="0"/>
              </a:rPr>
              <a:t>NFRP </a:t>
            </a:r>
            <a:r>
              <a:rPr lang="en-GB" sz="2000" i="0" dirty="0">
                <a:cs typeface="Arial" pitchFamily="34" charset="0"/>
              </a:rPr>
              <a:t>10: Support for the optimised use of European research reactors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r>
              <a:rPr lang="en-GB" sz="2000" i="0" dirty="0">
                <a:cs typeface="Arial" pitchFamily="34" charset="0"/>
              </a:rPr>
              <a:t>NFRP 11: Support for the EU security of supply of nuclear fuel for research reactors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None/>
              <a:defRPr/>
            </a:pPr>
            <a:endParaRPr lang="en-GB" sz="2000" i="0" dirty="0" smtClean="0">
              <a:cs typeface="Arial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endParaRPr lang="en-GB" sz="2000" i="0" dirty="0"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None/>
              <a:defRPr/>
            </a:pPr>
            <a:r>
              <a:rPr lang="en-GB" sz="2000" i="0" dirty="0">
                <a:cs typeface="Arial" pitchFamily="34" charset="0"/>
              </a:rPr>
              <a:t>E - Support development of nuclear competences at EU level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endParaRPr lang="en-GB" sz="2000" i="0" dirty="0" smtClean="0">
              <a:cs typeface="Arial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r>
              <a:rPr lang="en-GB" sz="2000" i="0" dirty="0" smtClean="0">
                <a:cs typeface="Arial" pitchFamily="34" charset="0"/>
              </a:rPr>
              <a:t>NFRP </a:t>
            </a:r>
            <a:r>
              <a:rPr lang="en-GB" sz="2000" i="0" dirty="0">
                <a:cs typeface="Arial" pitchFamily="34" charset="0"/>
              </a:rPr>
              <a:t>12: Support for careers in the nuclear field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None/>
              <a:defRPr/>
            </a:pPr>
            <a:endParaRPr lang="en-GB" sz="2000" i="0" dirty="0" smtClean="0"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0" y="24474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for Proposals</a:t>
            </a:r>
            <a:endParaRPr lang="en-US" sz="2400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68313" y="6398849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145129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55976" y="7268"/>
            <a:ext cx="4788024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400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</a:t>
            </a:r>
            <a:r>
              <a:rPr lang="en-US" sz="2400" kern="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2400" kern="0" dirty="0" err="1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rogramme</a:t>
            </a:r>
            <a:endParaRPr lang="en-US" sz="2400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2016-2017</a:t>
            </a:r>
            <a:endParaRPr lang="en-US" sz="2400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33788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None/>
              <a:defRPr/>
            </a:pPr>
            <a:r>
              <a:rPr lang="en-GB" sz="2000" i="0" dirty="0" smtClean="0">
                <a:cs typeface="Arial" pitchFamily="34" charset="0"/>
              </a:rPr>
              <a:t>F </a:t>
            </a:r>
            <a:r>
              <a:rPr lang="en-GB" sz="2000" i="0" dirty="0">
                <a:cs typeface="Arial" pitchFamily="34" charset="0"/>
              </a:rPr>
              <a:t>- Fission/fusion cross-cutting actions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None/>
              <a:defRPr/>
            </a:pPr>
            <a:endParaRPr lang="en-GB" sz="2000" i="0" dirty="0">
              <a:cs typeface="Arial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r>
              <a:rPr lang="en-GB" sz="2000" i="0" dirty="0">
                <a:cs typeface="Arial" pitchFamily="34" charset="0"/>
              </a:rPr>
              <a:t>NFRP 13: Fission/fusion cross-cutting research in the area of multi-scale materials modelling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r>
              <a:rPr lang="en-GB" sz="2000" i="0" dirty="0">
                <a:cs typeface="Arial" pitchFamily="34" charset="0"/>
              </a:rPr>
              <a:t>NFRP 14: Cross-cutting support to improved knowledge on tritium management in fission and fusion </a:t>
            </a:r>
            <a:r>
              <a:rPr lang="en-GB" sz="2000" i="0" dirty="0" smtClean="0">
                <a:cs typeface="Arial" pitchFamily="34" charset="0"/>
              </a:rPr>
              <a:t>facilities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endParaRPr lang="en-GB" sz="2000" i="0" dirty="0"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None/>
              <a:defRPr/>
            </a:pPr>
            <a:r>
              <a:rPr lang="en-GB" sz="2000" i="0" dirty="0" smtClean="0">
                <a:cs typeface="Arial" pitchFamily="34" charset="0"/>
              </a:rPr>
              <a:t>Cross-fertilisation between fission and fusion communities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None/>
              <a:defRPr/>
            </a:pPr>
            <a:endParaRPr lang="en-GB" sz="2000" i="0" dirty="0" smtClean="0"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None/>
              <a:defRPr/>
            </a:pPr>
            <a:r>
              <a:rPr lang="en-GB" sz="2000" i="0" dirty="0">
                <a:cs typeface="Arial" pitchFamily="34" charset="0"/>
              </a:rPr>
              <a:t>O</a:t>
            </a:r>
            <a:r>
              <a:rPr lang="en-GB" sz="2000" i="0" dirty="0" smtClean="0">
                <a:cs typeface="Arial" pitchFamily="34" charset="0"/>
              </a:rPr>
              <a:t>nly proposals with substantial benefit for both fission and fusion will be retained</a:t>
            </a:r>
            <a:r>
              <a:rPr lang="en-GB" sz="2000" i="0" dirty="0">
                <a:cs typeface="Arial" pitchFamily="34" charset="0"/>
              </a:rPr>
              <a:t>	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endParaRPr lang="en-GB" sz="2000" i="0" dirty="0"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endParaRPr lang="en-GB" sz="2000" i="0" dirty="0" smtClean="0"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0" y="24474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for Proposals</a:t>
            </a:r>
            <a:endParaRPr lang="en-US" sz="2400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68313" y="6398849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33399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63378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EE7D32"/>
              </a:buClr>
              <a:buNone/>
              <a:defRPr/>
            </a:pPr>
            <a:endParaRPr lang="en-GB" i="0" dirty="0"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r>
              <a:rPr lang="en-GB" b="1" i="0" dirty="0" smtClean="0">
                <a:cs typeface="Arial" pitchFamily="34" charset="0"/>
              </a:rPr>
              <a:t>Publication</a:t>
            </a:r>
            <a:r>
              <a:rPr lang="en-GB" i="0" dirty="0" smtClean="0">
                <a:cs typeface="Arial" pitchFamily="34" charset="0"/>
              </a:rPr>
              <a:t> of the Call: </a:t>
            </a:r>
            <a:r>
              <a:rPr lang="en-GB" b="1" i="0" dirty="0" smtClean="0">
                <a:solidFill>
                  <a:srgbClr val="FF0000"/>
                </a:solidFill>
                <a:cs typeface="Arial" pitchFamily="34" charset="0"/>
              </a:rPr>
              <a:t>14 October </a:t>
            </a:r>
            <a:r>
              <a:rPr lang="en-GB" b="1" i="0" dirty="0">
                <a:solidFill>
                  <a:srgbClr val="FF0000"/>
                </a:solidFill>
                <a:cs typeface="Arial" pitchFamily="34" charset="0"/>
              </a:rPr>
              <a:t>2015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endParaRPr lang="en-GB" i="0" dirty="0"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r>
              <a:rPr lang="en-GB" b="1" i="0" dirty="0" smtClean="0">
                <a:cs typeface="Arial" pitchFamily="34" charset="0"/>
              </a:rPr>
              <a:t>Submission</a:t>
            </a:r>
            <a:r>
              <a:rPr lang="en-GB" i="0" dirty="0" smtClean="0">
                <a:cs typeface="Arial" pitchFamily="34" charset="0"/>
              </a:rPr>
              <a:t>:</a:t>
            </a:r>
            <a:r>
              <a:rPr lang="en-GB" i="0" dirty="0">
                <a:cs typeface="Arial" pitchFamily="34" charset="0"/>
              </a:rPr>
              <a:t> </a:t>
            </a:r>
            <a:r>
              <a:rPr lang="en-GB" i="0" dirty="0" smtClean="0">
                <a:cs typeface="Arial" pitchFamily="34" charset="0"/>
              </a:rPr>
              <a:t>from </a:t>
            </a:r>
            <a:r>
              <a:rPr lang="en-GB" b="1" i="0" dirty="0" smtClean="0">
                <a:solidFill>
                  <a:srgbClr val="FF0000"/>
                </a:solidFill>
                <a:cs typeface="Arial" pitchFamily="34" charset="0"/>
              </a:rPr>
              <a:t>11 May </a:t>
            </a:r>
            <a:r>
              <a:rPr lang="en-GB" i="0" dirty="0" smtClean="0">
                <a:cs typeface="Arial" pitchFamily="34" charset="0"/>
              </a:rPr>
              <a:t>to </a:t>
            </a:r>
            <a:r>
              <a:rPr lang="en-GB" b="1" i="0" dirty="0" smtClean="0">
                <a:cs typeface="Arial" pitchFamily="34" charset="0"/>
              </a:rPr>
              <a:t>05 October </a:t>
            </a:r>
            <a:r>
              <a:rPr lang="en-GB" b="1" i="0" dirty="0">
                <a:cs typeface="Arial" pitchFamily="34" charset="0"/>
              </a:rPr>
              <a:t>2016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endParaRPr lang="en-GB" i="0" dirty="0"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r>
              <a:rPr lang="en-GB" b="1" i="0" dirty="0">
                <a:cs typeface="Arial" pitchFamily="34" charset="0"/>
              </a:rPr>
              <a:t>Evaluation</a:t>
            </a:r>
            <a:r>
              <a:rPr lang="en-GB" i="0" dirty="0">
                <a:cs typeface="Arial" pitchFamily="34" charset="0"/>
              </a:rPr>
              <a:t>: </a:t>
            </a:r>
            <a:r>
              <a:rPr lang="en-GB" b="1" i="0" dirty="0" smtClean="0">
                <a:cs typeface="Arial" pitchFamily="34" charset="0"/>
              </a:rPr>
              <a:t>November - December </a:t>
            </a:r>
            <a:r>
              <a:rPr lang="en-GB" b="1" i="0" dirty="0">
                <a:cs typeface="Arial" pitchFamily="34" charset="0"/>
              </a:rPr>
              <a:t>2016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endParaRPr lang="en-GB" i="0" dirty="0"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r>
              <a:rPr lang="en-GB" b="1" i="0" dirty="0">
                <a:cs typeface="Arial" pitchFamily="34" charset="0"/>
              </a:rPr>
              <a:t>Information</a:t>
            </a:r>
            <a:r>
              <a:rPr lang="en-GB" i="0" dirty="0">
                <a:cs typeface="Arial" pitchFamily="34" charset="0"/>
              </a:rPr>
              <a:t> to the </a:t>
            </a:r>
            <a:r>
              <a:rPr lang="en-GB" i="0" dirty="0" smtClean="0">
                <a:cs typeface="Arial" pitchFamily="34" charset="0"/>
              </a:rPr>
              <a:t>applicants: </a:t>
            </a:r>
            <a:r>
              <a:rPr lang="en-GB" b="1" i="0" dirty="0" smtClean="0">
                <a:cs typeface="Arial" pitchFamily="34" charset="0"/>
              </a:rPr>
              <a:t>February - March </a:t>
            </a:r>
            <a:r>
              <a:rPr lang="en-GB" b="1" i="0" dirty="0">
                <a:cs typeface="Arial" pitchFamily="34" charset="0"/>
              </a:rPr>
              <a:t>2017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endParaRPr lang="en-GB" i="0" dirty="0"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r>
              <a:rPr lang="en-GB" b="1" i="0" dirty="0" smtClean="0">
                <a:cs typeface="Arial" pitchFamily="34" charset="0"/>
              </a:rPr>
              <a:t>Signature</a:t>
            </a:r>
            <a:r>
              <a:rPr lang="en-GB" i="0" dirty="0" smtClean="0">
                <a:cs typeface="Arial" pitchFamily="34" charset="0"/>
              </a:rPr>
              <a:t> of </a:t>
            </a:r>
            <a:r>
              <a:rPr lang="en-GB" i="0" dirty="0">
                <a:cs typeface="Arial" pitchFamily="34" charset="0"/>
              </a:rPr>
              <a:t>G</a:t>
            </a:r>
            <a:r>
              <a:rPr lang="en-GB" i="0" dirty="0" smtClean="0">
                <a:cs typeface="Arial" pitchFamily="34" charset="0"/>
              </a:rPr>
              <a:t>rant Agreements: </a:t>
            </a:r>
            <a:r>
              <a:rPr lang="en-GB" b="1" i="0" dirty="0">
                <a:cs typeface="Arial" pitchFamily="34" charset="0"/>
              </a:rPr>
              <a:t>May </a:t>
            </a:r>
            <a:r>
              <a:rPr lang="en-GB" b="1" i="0" dirty="0" smtClean="0">
                <a:cs typeface="Arial" pitchFamily="34" charset="0"/>
              </a:rPr>
              <a:t>2017</a:t>
            </a:r>
            <a:endParaRPr lang="en-GB" b="1" i="0" dirty="0">
              <a:cs typeface="Arial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221456" y="304800"/>
            <a:ext cx="38052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2400" i="1" dirty="0">
                <a:solidFill>
                  <a:srgbClr val="FFFFFF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NFRP-2016-2017</a:t>
            </a:r>
            <a:r>
              <a:rPr lang="en-GB" altLang="en-US" dirty="0" smtClean="0">
                <a:solidFill>
                  <a:srgbClr val="FFFFFF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altLang="en-US" sz="2400" i="1" dirty="0">
                <a:solidFill>
                  <a:srgbClr val="FFFFFF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call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5332232" y="304800"/>
            <a:ext cx="38052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marL="341313" indent="-3413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b="1" i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1363" indent="-28416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16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156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275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395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5514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</a:pPr>
            <a:r>
              <a:rPr lang="en-GB" altLang="en-US" kern="1200" dirty="0" smtClean="0">
                <a:solidFill>
                  <a:srgbClr val="FFFFFF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Calendar</a:t>
            </a:r>
            <a:endParaRPr lang="en-GB" altLang="en-US" kern="0" dirty="0" smtClean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68313" y="6398849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176794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55976" y="7268"/>
            <a:ext cx="4788024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400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</a:t>
            </a:r>
            <a:r>
              <a:rPr lang="en-US" sz="2400" kern="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2400" kern="0" dirty="0" err="1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rogramme</a:t>
            </a:r>
            <a:endParaRPr lang="en-US" sz="2400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2016-2017</a:t>
            </a:r>
            <a:endParaRPr lang="en-US" sz="2400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3633788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None/>
              <a:defRPr/>
            </a:pPr>
            <a:r>
              <a:rPr lang="en-GB" sz="1800" i="0" dirty="0">
                <a:cs typeface="Arial" pitchFamily="34" charset="0"/>
              </a:rPr>
              <a:t>B.1: Support for fission research &amp; innovation (R&amp;I) investment projects of pan-European relevance through the </a:t>
            </a:r>
            <a:r>
              <a:rPr lang="en-GB" sz="1800" i="0" dirty="0" err="1">
                <a:cs typeface="Arial" pitchFamily="34" charset="0"/>
              </a:rPr>
              <a:t>InnovFin</a:t>
            </a:r>
            <a:r>
              <a:rPr lang="en-GB" sz="1800" i="0" dirty="0">
                <a:cs typeface="Arial" pitchFamily="34" charset="0"/>
              </a:rPr>
              <a:t> instrument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None/>
              <a:defRPr/>
            </a:pPr>
            <a:r>
              <a:rPr lang="en-GB" sz="1800" i="0" dirty="0">
                <a:cs typeface="Arial" pitchFamily="34" charset="0"/>
              </a:rPr>
              <a:t>B.2: SOFT Innovation Prize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None/>
              <a:defRPr/>
            </a:pPr>
            <a:r>
              <a:rPr lang="en-GB" sz="1800" i="0" dirty="0">
                <a:cs typeface="Arial" pitchFamily="34" charset="0"/>
              </a:rPr>
              <a:t>B.3: External </a:t>
            </a:r>
            <a:r>
              <a:rPr lang="en-GB" sz="1800" i="0" dirty="0" smtClean="0">
                <a:cs typeface="Arial" pitchFamily="34" charset="0"/>
              </a:rPr>
              <a:t>expertise for proposals' evaluation and projects' monitoring</a:t>
            </a:r>
            <a:endParaRPr lang="en-GB" sz="1800" i="0" dirty="0"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None/>
              <a:defRPr/>
            </a:pPr>
            <a:r>
              <a:rPr lang="en-GB" sz="1800" i="0" dirty="0">
                <a:cs typeface="Arial" pitchFamily="34" charset="0"/>
              </a:rPr>
              <a:t>B.4: Expert group for interim evaluation of the </a:t>
            </a:r>
            <a:r>
              <a:rPr lang="en-GB" sz="1800" i="0" dirty="0" err="1">
                <a:cs typeface="Arial" pitchFamily="34" charset="0"/>
              </a:rPr>
              <a:t>Euratom</a:t>
            </a:r>
            <a:r>
              <a:rPr lang="en-GB" sz="1800" i="0" dirty="0">
                <a:cs typeface="Arial" pitchFamily="34" charset="0"/>
              </a:rPr>
              <a:t> Research and Training Programme 2014-2018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None/>
              <a:defRPr/>
            </a:pPr>
            <a:r>
              <a:rPr lang="en-GB" sz="1800" i="0" dirty="0">
                <a:cs typeface="Arial" pitchFamily="34" charset="0"/>
              </a:rPr>
              <a:t>B.5: External expertise for international cooperation in nuclear research with targeted countries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None/>
              <a:defRPr/>
            </a:pPr>
            <a:r>
              <a:rPr lang="en-GB" sz="1800" i="0" dirty="0">
                <a:cs typeface="Arial" pitchFamily="34" charset="0"/>
              </a:rPr>
              <a:t>B.6: Public procurement - Studies for the interim evaluation of fission and fusion indirect actions under the </a:t>
            </a:r>
            <a:r>
              <a:rPr lang="en-GB" sz="1800" i="0" dirty="0" err="1">
                <a:cs typeface="Arial" pitchFamily="34" charset="0"/>
              </a:rPr>
              <a:t>Euratom</a:t>
            </a:r>
            <a:r>
              <a:rPr lang="en-GB" sz="1800" i="0" dirty="0">
                <a:cs typeface="Arial" pitchFamily="34" charset="0"/>
              </a:rPr>
              <a:t> Research and Training Programme 2014-2018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None/>
              <a:defRPr/>
            </a:pPr>
            <a:r>
              <a:rPr lang="en-GB" sz="1800" i="0" dirty="0">
                <a:cs typeface="Arial" pitchFamily="34" charset="0"/>
              </a:rPr>
              <a:t>B.7 Contribution to the Organisation for Economic Co-operation and Development (Nuclear Energy Agency) / Secretariat for the Generation-IV International Forum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endParaRPr lang="en-GB" sz="2000" i="0" dirty="0"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E7D32"/>
              </a:buClr>
              <a:buFont typeface="Arial" pitchFamily="34" charset="0"/>
              <a:buChar char="•"/>
              <a:defRPr/>
            </a:pPr>
            <a:endParaRPr lang="en-GB" sz="2000" i="0" dirty="0" smtClean="0"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0" y="24474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actions</a:t>
            </a:r>
            <a:endParaRPr lang="en-US" sz="2400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68313" y="6398849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259051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1000" y="1219200"/>
            <a:ext cx="8458200" cy="48244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b="1" dirty="0" smtClean="0"/>
              <a:t>European Consortium for the Development of Fusion Energy</a:t>
            </a:r>
          </a:p>
          <a:p>
            <a:pPr>
              <a:buFontTx/>
              <a:buNone/>
            </a:pPr>
            <a:r>
              <a:rPr lang="en-GB" altLang="en-US" dirty="0">
                <a:hlinkClick r:id="rId2"/>
              </a:rPr>
              <a:t>https://www.euro-fusion.org/ /</a:t>
            </a:r>
            <a:endParaRPr lang="en-GB" altLang="en-US" dirty="0" smtClean="0"/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r>
              <a:rPr lang="en-GB" altLang="en-US" b="1" dirty="0" smtClean="0"/>
              <a:t>Sustainable Nuclear Energy Technology Platform</a:t>
            </a:r>
          </a:p>
          <a:p>
            <a:pPr>
              <a:buFontTx/>
              <a:buNone/>
            </a:pPr>
            <a:r>
              <a:rPr lang="en-GB" altLang="en-US" dirty="0" smtClean="0">
                <a:hlinkClick r:id="rId3"/>
              </a:rPr>
              <a:t>http://www.snetp.eu/</a:t>
            </a:r>
            <a:endParaRPr lang="en-GB" altLang="en-US" dirty="0" smtClean="0"/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r>
              <a:rPr lang="en-GB" altLang="en-US" b="1" dirty="0" smtClean="0"/>
              <a:t>NUGENIA association (Gen II&amp;III)</a:t>
            </a:r>
          </a:p>
          <a:p>
            <a:pPr>
              <a:buFontTx/>
              <a:buNone/>
            </a:pPr>
            <a:r>
              <a:rPr lang="en-GB" altLang="en-US" dirty="0" smtClean="0">
                <a:hlinkClick r:id="rId4"/>
              </a:rPr>
              <a:t>http://www.nugenia.org/</a:t>
            </a:r>
            <a:endParaRPr lang="en-GB" altLang="en-US" dirty="0" smtClean="0"/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r>
              <a:rPr lang="en-GB" altLang="en-US" b="1" dirty="0" smtClean="0"/>
              <a:t>Implementing Geological Disposal of Radioactive Waste Technology Platform</a:t>
            </a:r>
          </a:p>
          <a:p>
            <a:pPr>
              <a:buFontTx/>
              <a:buNone/>
            </a:pPr>
            <a:r>
              <a:rPr lang="en-GB" altLang="en-US" dirty="0" smtClean="0">
                <a:hlinkClick r:id="rId5"/>
              </a:rPr>
              <a:t>http://www.igdtp.eu/</a:t>
            </a:r>
            <a:endParaRPr lang="en-GB" altLang="en-US" dirty="0" smtClean="0"/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r>
              <a:rPr lang="en-GB" altLang="en-US" b="1" dirty="0" smtClean="0"/>
              <a:t>Multidisciplinary European Low-Dose Initiative - MELODI</a:t>
            </a:r>
          </a:p>
          <a:p>
            <a:pPr>
              <a:buFontTx/>
              <a:buNone/>
            </a:pPr>
            <a:r>
              <a:rPr lang="en-GB" altLang="en-US" dirty="0" smtClean="0">
                <a:hlinkClick r:id="rId6"/>
              </a:rPr>
              <a:t>http://www.melodi-online.eu/</a:t>
            </a:r>
            <a:endParaRPr lang="en-GB" altLang="en-US" dirty="0" smtClean="0"/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r>
              <a:rPr lang="en-GB" altLang="en-US" b="1" dirty="0" smtClean="0"/>
              <a:t>Strategic Energy Technology Plan</a:t>
            </a:r>
          </a:p>
          <a:p>
            <a:pPr>
              <a:buFontTx/>
              <a:buNone/>
            </a:pPr>
            <a:r>
              <a:rPr lang="en-GB" altLang="en-US" dirty="0" smtClean="0">
                <a:hlinkClick r:id="rId7"/>
              </a:rPr>
              <a:t>http://ec.europa.eu/energy/technology/set_plan/set_plan_en.htm</a:t>
            </a:r>
            <a:endParaRPr lang="en-GB" altLang="en-US" dirty="0" smtClean="0"/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r>
              <a:rPr lang="en-GB" altLang="en-US" b="1" dirty="0" smtClean="0"/>
              <a:t>European Energy Research Alliance </a:t>
            </a:r>
          </a:p>
          <a:p>
            <a:pPr>
              <a:buFontTx/>
              <a:buNone/>
            </a:pPr>
            <a:r>
              <a:rPr lang="en-GB" altLang="en-US" dirty="0" smtClean="0">
                <a:hlinkClick r:id="rId8"/>
              </a:rPr>
              <a:t>http://www.eera-set.eu/</a:t>
            </a:r>
            <a:endParaRPr lang="en-GB" altLang="en-US" dirty="0" smtClean="0"/>
          </a:p>
          <a:p>
            <a:endParaRPr lang="en-GB" altLang="en-US" dirty="0" smtClean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68312" y="6477000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5332232" y="304800"/>
            <a:ext cx="38052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marL="341313" indent="-3413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b="1" i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1363" indent="-28416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16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156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275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395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5514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</a:pPr>
            <a:r>
              <a:rPr lang="en-GB" altLang="en-US" kern="1200" dirty="0" smtClean="0">
                <a:solidFill>
                  <a:srgbClr val="FFFFFF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Useful links (1/2)</a:t>
            </a:r>
            <a:endParaRPr lang="en-GB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73036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1000" y="1600200"/>
            <a:ext cx="8458200" cy="4824413"/>
          </a:xfrm>
        </p:spPr>
        <p:txBody>
          <a:bodyPr/>
          <a:lstStyle/>
          <a:p>
            <a:pPr>
              <a:buNone/>
            </a:pPr>
            <a:r>
              <a:rPr lang="en-GB" altLang="en-US" b="1" dirty="0" smtClean="0"/>
              <a:t>EERA: Joint </a:t>
            </a:r>
            <a:r>
              <a:rPr lang="en-GB" altLang="en-US" b="1" dirty="0"/>
              <a:t>Programme on Nuclear Materials: </a:t>
            </a:r>
            <a:endParaRPr lang="en-GB" altLang="en-US" b="1" dirty="0" smtClean="0"/>
          </a:p>
          <a:p>
            <a:pPr>
              <a:buNone/>
            </a:pPr>
            <a:r>
              <a:rPr lang="en-GB" altLang="en-US" dirty="0">
                <a:hlinkClick r:id="rId3"/>
              </a:rPr>
              <a:t>http://www.eera-jpnm.eu</a:t>
            </a:r>
            <a:r>
              <a:rPr lang="en-GB" altLang="en-US" dirty="0" smtClean="0">
                <a:hlinkClick r:id="rId3"/>
              </a:rPr>
              <a:t>/</a:t>
            </a:r>
            <a:endParaRPr lang="en-GB" altLang="en-US" dirty="0" smtClean="0"/>
          </a:p>
          <a:p>
            <a:pPr>
              <a:buNone/>
            </a:pPr>
            <a:endParaRPr lang="en-GB" altLang="en-US" b="1" dirty="0"/>
          </a:p>
          <a:p>
            <a:pPr>
              <a:buFontTx/>
              <a:buNone/>
            </a:pPr>
            <a:r>
              <a:rPr lang="en-GB" altLang="en-US" b="1" dirty="0" smtClean="0"/>
              <a:t>European </a:t>
            </a:r>
            <a:r>
              <a:rPr lang="en-GB" altLang="en-US" b="1" dirty="0"/>
              <a:t>Nuclear Education Network</a:t>
            </a:r>
          </a:p>
          <a:p>
            <a:pPr>
              <a:buFontTx/>
              <a:buNone/>
            </a:pPr>
            <a:r>
              <a:rPr lang="en-GB" altLang="en-US" dirty="0">
                <a:hlinkClick r:id="rId4"/>
              </a:rPr>
              <a:t>http://www.enen-assoc.org/</a:t>
            </a:r>
            <a:endParaRPr lang="en-GB" altLang="en-US" dirty="0"/>
          </a:p>
          <a:p>
            <a:pPr>
              <a:buFontTx/>
              <a:buNone/>
            </a:pPr>
            <a:endParaRPr lang="en-GB" altLang="en-US" b="1" dirty="0"/>
          </a:p>
          <a:p>
            <a:pPr>
              <a:buFontTx/>
              <a:buNone/>
            </a:pPr>
            <a:r>
              <a:rPr lang="en-GB" altLang="en-US" b="1" dirty="0"/>
              <a:t>Strategic Energy Technologies Information </a:t>
            </a:r>
            <a:r>
              <a:rPr lang="en-GB" altLang="en-US" b="1" dirty="0" smtClean="0"/>
              <a:t>System</a:t>
            </a:r>
          </a:p>
          <a:p>
            <a:pPr>
              <a:buFontTx/>
              <a:buNone/>
            </a:pPr>
            <a:r>
              <a:rPr lang="en-GB" u="sng" dirty="0" smtClean="0">
                <a:hlinkClick r:id="rId5"/>
              </a:rPr>
              <a:t>https://setis.ec.europa.eu</a:t>
            </a:r>
            <a:endParaRPr lang="en-GB" u="sng" dirty="0" smtClean="0"/>
          </a:p>
          <a:p>
            <a:pPr>
              <a:buFontTx/>
              <a:buNone/>
            </a:pPr>
            <a:endParaRPr lang="en-GB" altLang="en-US" dirty="0"/>
          </a:p>
          <a:p>
            <a:pPr>
              <a:buNone/>
            </a:pPr>
            <a:r>
              <a:rPr lang="en-GB" altLang="en-US" b="1" dirty="0"/>
              <a:t>Strategic Energy Technologies Information </a:t>
            </a:r>
            <a:r>
              <a:rPr lang="en-GB" altLang="en-US" b="1" dirty="0" smtClean="0"/>
              <a:t>System - </a:t>
            </a:r>
            <a:r>
              <a:rPr lang="en-GB" b="1" dirty="0"/>
              <a:t>European R&amp;I landscape database</a:t>
            </a:r>
          </a:p>
          <a:p>
            <a:pPr>
              <a:buFontTx/>
              <a:buNone/>
            </a:pPr>
            <a:r>
              <a:rPr lang="en-GB" u="sng" dirty="0" smtClean="0">
                <a:hlinkClick r:id="rId6"/>
              </a:rPr>
              <a:t>https</a:t>
            </a:r>
            <a:r>
              <a:rPr lang="en-GB" u="sng" dirty="0">
                <a:hlinkClick r:id="rId6"/>
              </a:rPr>
              <a:t>://</a:t>
            </a:r>
            <a:r>
              <a:rPr lang="en-GB" u="sng" dirty="0" smtClean="0">
                <a:hlinkClick r:id="rId6"/>
              </a:rPr>
              <a:t>setis.ec.europa.eu/set-plan-process/integrated-roadmap-and-action-plan/search-european-ri-landscape-database</a:t>
            </a:r>
            <a:endParaRPr lang="en-GB" u="sng" dirty="0" smtClean="0"/>
          </a:p>
          <a:p>
            <a:pPr>
              <a:buFontTx/>
              <a:buNone/>
            </a:pPr>
            <a:endParaRPr lang="en-GB" u="sng" dirty="0"/>
          </a:p>
          <a:p>
            <a:pPr>
              <a:buNone/>
            </a:pPr>
            <a:r>
              <a:rPr lang="en-GB" altLang="en-US" b="1" dirty="0" smtClean="0"/>
              <a:t>Participant Portal – H2020 Funding Opportunities</a:t>
            </a:r>
            <a:endParaRPr lang="en-GB" b="1" dirty="0"/>
          </a:p>
          <a:p>
            <a:pPr>
              <a:buFontTx/>
              <a:buNone/>
            </a:pPr>
            <a:r>
              <a:rPr lang="en-GB" u="sng" dirty="0">
                <a:hlinkClick r:id="rId7"/>
              </a:rPr>
              <a:t>https://ec.europa.eu/research/participants/portal/desktop/en/opportunities/h2020</a:t>
            </a:r>
            <a:r>
              <a:rPr lang="en-GB" u="sng" dirty="0" smtClean="0">
                <a:hlinkClick r:id="rId7"/>
              </a:rPr>
              <a:t>/</a:t>
            </a:r>
            <a:endParaRPr lang="en-GB" u="sng" dirty="0" smtClean="0"/>
          </a:p>
          <a:p>
            <a:pPr>
              <a:buFontTx/>
              <a:buNone/>
            </a:pPr>
            <a:endParaRPr lang="en-GB" u="sng" dirty="0"/>
          </a:p>
          <a:p>
            <a:pPr>
              <a:buNone/>
            </a:pPr>
            <a:r>
              <a:rPr lang="en-GB" altLang="en-US" b="1" dirty="0"/>
              <a:t>Participant Portal – H2020 </a:t>
            </a:r>
            <a:r>
              <a:rPr lang="en-GB" altLang="en-US" b="1" dirty="0" smtClean="0"/>
              <a:t>Experts</a:t>
            </a:r>
            <a:endParaRPr lang="en-GB" b="1" dirty="0"/>
          </a:p>
          <a:p>
            <a:pPr>
              <a:buFontTx/>
              <a:buNone/>
            </a:pPr>
            <a:r>
              <a:rPr lang="en-GB" u="sng" dirty="0">
                <a:hlinkClick r:id="rId7"/>
              </a:rPr>
              <a:t>https://ec.europa.eu/research/participants/portal/desktop/en/experts/index.html/</a:t>
            </a:r>
            <a:endParaRPr lang="en-GB" u="sng" dirty="0"/>
          </a:p>
          <a:p>
            <a:pPr>
              <a:buFontTx/>
              <a:buNone/>
            </a:pPr>
            <a:endParaRPr lang="en-GB" u="sng" dirty="0" smtClean="0"/>
          </a:p>
          <a:p>
            <a:pPr>
              <a:buFontTx/>
              <a:buNone/>
            </a:pPr>
            <a:endParaRPr lang="en-GB" u="sng" dirty="0"/>
          </a:p>
          <a:p>
            <a:pPr>
              <a:buFontTx/>
              <a:buNone/>
            </a:pPr>
            <a:endParaRPr lang="en-GB" u="sng" dirty="0"/>
          </a:p>
          <a:p>
            <a:endParaRPr lang="en-GB" altLang="en-US" dirty="0" smtClean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68312" y="6477000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5332232" y="304800"/>
            <a:ext cx="38052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marL="341313" indent="-3413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b="1" i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1363" indent="-28416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16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156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275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395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5514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</a:pPr>
            <a:r>
              <a:rPr lang="en-GB" altLang="en-US" kern="1200" dirty="0" smtClean="0">
                <a:solidFill>
                  <a:srgbClr val="FFFFFF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Useful links (2/2)</a:t>
            </a:r>
            <a:endParaRPr lang="en-GB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411154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itle 1"/>
          <p:cNvSpPr>
            <a:spLocks noGrp="1"/>
          </p:cNvSpPr>
          <p:nvPr>
            <p:ph type="title"/>
          </p:nvPr>
        </p:nvSpPr>
        <p:spPr>
          <a:xfrm>
            <a:off x="250825" y="1412875"/>
            <a:ext cx="8713788" cy="3816350"/>
          </a:xfrm>
        </p:spPr>
        <p:txBody>
          <a:bodyPr lIns="0" tIns="0" rIns="0" bIns="0"/>
          <a:lstStyle/>
          <a:p>
            <a:pPr marL="3175" algn="ctr"/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2400" dirty="0" smtClean="0"/>
              <a:t>Thank you for your attention!</a:t>
            </a:r>
          </a:p>
        </p:txBody>
      </p:sp>
      <p:sp>
        <p:nvSpPr>
          <p:cNvPr id="173058" name="Content Placeholder 2"/>
          <p:cNvSpPr>
            <a:spLocks noGrp="1"/>
          </p:cNvSpPr>
          <p:nvPr>
            <p:ph idx="1"/>
          </p:nvPr>
        </p:nvSpPr>
        <p:spPr>
          <a:xfrm>
            <a:off x="4724400" y="5486400"/>
            <a:ext cx="4024313" cy="1066800"/>
          </a:xfrm>
        </p:spPr>
        <p:txBody>
          <a:bodyPr lIns="0" tIns="0" rIns="0" bIns="0"/>
          <a:lstStyle/>
          <a:p>
            <a:pPr marL="0"/>
            <a:r>
              <a:rPr lang="en-GB" sz="1100" dirty="0" smtClean="0"/>
              <a:t>Mykola.Dzubinsky@ec.europa.eu</a:t>
            </a:r>
            <a:endParaRPr lang="en-GB" sz="1100" dirty="0"/>
          </a:p>
          <a:p>
            <a:pPr marL="0"/>
            <a:r>
              <a:rPr lang="en-GB" sz="1100" dirty="0"/>
              <a:t>European Commission</a:t>
            </a:r>
          </a:p>
          <a:p>
            <a:pPr marL="0"/>
            <a:r>
              <a:rPr lang="en-GB" sz="1100" dirty="0"/>
              <a:t>DG Research and Innovation (DG RTD)</a:t>
            </a:r>
          </a:p>
          <a:p>
            <a:pPr marL="0"/>
            <a:r>
              <a:rPr lang="en-GB" sz="1100" dirty="0"/>
              <a:t>Directorate G – Energy</a:t>
            </a:r>
          </a:p>
          <a:p>
            <a:pPr marL="0"/>
            <a:r>
              <a:rPr lang="en-GB" sz="1100" dirty="0"/>
              <a:t>Head of Unit G.4 – Fission Energy (</a:t>
            </a:r>
            <a:r>
              <a:rPr lang="en-GB" sz="1100" dirty="0" err="1" smtClean="0"/>
              <a:t>Euratom</a:t>
            </a:r>
            <a:r>
              <a:rPr lang="en-GB" sz="1100" dirty="0" smtClean="0"/>
              <a:t>)</a:t>
            </a:r>
            <a:endParaRPr lang="en-GB" sz="1100" b="0" dirty="0" smtClean="0"/>
          </a:p>
          <a:p>
            <a:pPr marL="0"/>
            <a:endParaRPr lang="en-GB" sz="1100" b="0" dirty="0" smtClean="0"/>
          </a:p>
        </p:txBody>
      </p:sp>
    </p:spTree>
    <p:extLst>
      <p:ext uri="{BB962C8B-B14F-4D97-AF65-F5344CB8AC3E}">
        <p14:creationId xmlns:p14="http://schemas.microsoft.com/office/powerpoint/2010/main" val="250145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29600" cy="631825"/>
          </a:xfrm>
        </p:spPr>
        <p:txBody>
          <a:bodyPr/>
          <a:lstStyle/>
          <a:p>
            <a:pPr marL="741363" lvl="1" indent="-284163" algn="ctr">
              <a:spcBef>
                <a:spcPct val="20000"/>
              </a:spcBef>
            </a:pPr>
            <a:r>
              <a:rPr lang="en-GB" sz="2400" dirty="0" smtClean="0"/>
              <a:t>Euratom participation in GIF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572000"/>
          </a:xfrm>
        </p:spPr>
        <p:txBody>
          <a:bodyPr/>
          <a:lstStyle/>
          <a:p>
            <a:pPr marL="341313" lvl="1" indent="-341313">
              <a:buClr>
                <a:srgbClr val="FFFFFF"/>
              </a:buClr>
            </a:pPr>
            <a:r>
              <a:rPr lang="en-GB" sz="1800" b="0" dirty="0" smtClean="0"/>
              <a:t>Aimed at:</a:t>
            </a:r>
            <a:endParaRPr lang="en-GB" sz="1800" b="0" dirty="0"/>
          </a:p>
          <a:p>
            <a:pPr lvl="1"/>
            <a:r>
              <a:rPr lang="en-GB" sz="1800" b="0" dirty="0"/>
              <a:t>R</a:t>
            </a:r>
            <a:r>
              <a:rPr lang="en-GB" sz="1800" b="0" dirty="0" smtClean="0"/>
              <a:t>epresenting </a:t>
            </a:r>
            <a:r>
              <a:rPr lang="en-GB" sz="1800" b="0" dirty="0"/>
              <a:t>all EU Member States (except France, a direct GIF member) in such a major R&amp;D international </a:t>
            </a:r>
            <a:r>
              <a:rPr lang="en-GB" sz="1800" b="0" dirty="0" smtClean="0"/>
              <a:t>collaboration</a:t>
            </a:r>
          </a:p>
          <a:p>
            <a:pPr lvl="1"/>
            <a:r>
              <a:rPr lang="en-GB" sz="1800" b="0" dirty="0"/>
              <a:t>A</a:t>
            </a:r>
            <a:r>
              <a:rPr lang="en-GB" sz="1800" b="0" dirty="0" smtClean="0"/>
              <a:t>llowing </a:t>
            </a:r>
            <a:r>
              <a:rPr lang="en-GB" sz="1800" b="0" dirty="0"/>
              <a:t>all interested EU organizations to contribute to </a:t>
            </a:r>
            <a:r>
              <a:rPr lang="en-GB" sz="1800" b="0" dirty="0" smtClean="0"/>
              <a:t>GIF R&amp;D </a:t>
            </a:r>
            <a:r>
              <a:rPr lang="en-GB" sz="1800" b="0" dirty="0"/>
              <a:t>projects and to obtain all projects results, while respecting the GIF IPR </a:t>
            </a:r>
            <a:r>
              <a:rPr lang="en-GB" sz="1800" b="0" dirty="0" smtClean="0"/>
              <a:t>rules</a:t>
            </a:r>
          </a:p>
          <a:p>
            <a:pPr lvl="1"/>
            <a:r>
              <a:rPr lang="en-GB" sz="1800" b="0" dirty="0" smtClean="0"/>
              <a:t>Enhancing the </a:t>
            </a:r>
            <a:r>
              <a:rPr lang="en-GB" sz="1800" b="0" dirty="0"/>
              <a:t>international dimension of R&amp;D of new </a:t>
            </a:r>
            <a:r>
              <a:rPr lang="en-GB" sz="1800" b="0" dirty="0" smtClean="0"/>
              <a:t>reactor systems</a:t>
            </a:r>
            <a:r>
              <a:rPr lang="en-GB" sz="1800" b="0" dirty="0"/>
              <a:t>, and of </a:t>
            </a:r>
            <a:r>
              <a:rPr lang="en-GB" sz="1800" b="0" dirty="0" smtClean="0"/>
              <a:t>their safety </a:t>
            </a:r>
            <a:r>
              <a:rPr lang="en-GB" sz="1800" b="0" dirty="0"/>
              <a:t>design criteria: it is the aim of all GIF members to achieve highest safety </a:t>
            </a:r>
            <a:r>
              <a:rPr lang="en-GB" sz="1800" b="0" dirty="0" smtClean="0"/>
              <a:t>standards</a:t>
            </a:r>
          </a:p>
          <a:p>
            <a:pPr lvl="1"/>
            <a:r>
              <a:rPr lang="en-GB" sz="1800" b="0" dirty="0" smtClean="0"/>
              <a:t>Increasing the </a:t>
            </a:r>
            <a:r>
              <a:rPr lang="en-GB" sz="1800" b="0" dirty="0"/>
              <a:t>visibility worldwide of European projects and </a:t>
            </a:r>
            <a:r>
              <a:rPr lang="en-GB" sz="1800" b="0" dirty="0" smtClean="0"/>
              <a:t>organizations</a:t>
            </a:r>
          </a:p>
          <a:p>
            <a:pPr lvl="1"/>
            <a:endParaRPr lang="en-GB" sz="1800" b="0" dirty="0" smtClean="0"/>
          </a:p>
          <a:p>
            <a:pPr marL="457200" lvl="1" indent="0">
              <a:buNone/>
            </a:pPr>
            <a:r>
              <a:rPr lang="en-GB" sz="1800" b="0" dirty="0" smtClean="0"/>
              <a:t>Euratom </a:t>
            </a:r>
            <a:r>
              <a:rPr lang="en-GB" sz="1800" b="0" dirty="0"/>
              <a:t>contribution to GIF comes mainly from the FP Indirect </a:t>
            </a:r>
            <a:r>
              <a:rPr lang="en-GB" sz="1800" b="0" dirty="0" smtClean="0"/>
              <a:t>Action projects </a:t>
            </a:r>
            <a:r>
              <a:rPr lang="en-GB" sz="1800" b="0" dirty="0"/>
              <a:t>and </a:t>
            </a:r>
            <a:r>
              <a:rPr lang="en-GB" sz="1800" b="0" dirty="0" smtClean="0"/>
              <a:t>also from </a:t>
            </a:r>
            <a:r>
              <a:rPr lang="en-GB" sz="1800" b="0" dirty="0"/>
              <a:t>direct JRC </a:t>
            </a:r>
            <a:r>
              <a:rPr lang="en-GB" sz="1800" b="0" dirty="0" smtClean="0"/>
              <a:t>contributions (direct contributions from MSs are also possible)</a:t>
            </a:r>
            <a:endParaRPr lang="en-GB" sz="1800" b="0" dirty="0"/>
          </a:p>
          <a:p>
            <a:pPr lvl="1"/>
            <a:endParaRPr lang="en-GB" sz="1800" b="0" dirty="0"/>
          </a:p>
          <a:p>
            <a:pPr lvl="1"/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4839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29600" cy="631825"/>
          </a:xfrm>
        </p:spPr>
        <p:txBody>
          <a:bodyPr/>
          <a:lstStyle/>
          <a:p>
            <a:pPr marL="741363" lvl="1" indent="-284163" algn="ctr">
              <a:spcBef>
                <a:spcPct val="20000"/>
              </a:spcBef>
            </a:pPr>
            <a:r>
              <a:rPr lang="en-GB" sz="2400" dirty="0" smtClean="0"/>
              <a:t>Generation IV International Forum (GIF)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572000"/>
          </a:xfrm>
        </p:spPr>
        <p:txBody>
          <a:bodyPr/>
          <a:lstStyle/>
          <a:p>
            <a:pPr marL="341313" lvl="1" indent="-341313">
              <a:buClr>
                <a:srgbClr val="FFFFFF"/>
              </a:buClr>
            </a:pPr>
            <a:r>
              <a:rPr lang="en-GB" sz="1800" i="1" dirty="0" smtClean="0"/>
              <a:t>Inter-governmental Agreement - 10 members incl. </a:t>
            </a:r>
            <a:r>
              <a:rPr lang="en-GB" sz="1800" i="1" dirty="0" err="1" smtClean="0"/>
              <a:t>Euratom</a:t>
            </a:r>
            <a:endParaRPr lang="en-GB" sz="1800" dirty="0" smtClean="0"/>
          </a:p>
          <a:p>
            <a:pPr lvl="1"/>
            <a:r>
              <a:rPr lang="en-GB" sz="1600" b="0" dirty="0" smtClean="0"/>
              <a:t>DG.JRC as Implementing Agent of </a:t>
            </a:r>
            <a:r>
              <a:rPr lang="en-GB" sz="1600" b="0" dirty="0" err="1" smtClean="0"/>
              <a:t>Euratom</a:t>
            </a:r>
            <a:endParaRPr lang="en-GB" sz="1600" b="0" dirty="0" smtClean="0"/>
          </a:p>
          <a:p>
            <a:pPr lvl="1"/>
            <a:r>
              <a:rPr lang="en-GB" sz="1600" b="0" dirty="0" smtClean="0"/>
              <a:t>Six systems: Very high-temperature gas reactors (VHTR), Sodium-cooled fast reactors (SFR), Gas-cooled fast reactors (GFR), Super-critical water-cooled reactors (SCWR), Lead-cooled fast reactors (LFR), and Molten Salt reactors (MSR)</a:t>
            </a:r>
          </a:p>
          <a:p>
            <a:pPr lvl="1"/>
            <a:r>
              <a:rPr lang="en-GB" sz="1600" b="0" dirty="0" smtClean="0"/>
              <a:t>Technology goals: sustainable development (optimal utilization of natural resources also related to security of supply, waste minimisation and environmental protection), industrial competitiveness, safety and reliability, and proliferation resistance and physical protection</a:t>
            </a:r>
          </a:p>
          <a:p>
            <a:pPr lvl="1"/>
            <a:r>
              <a:rPr lang="en-GB" sz="1600" b="0" dirty="0"/>
              <a:t>Also focused to different applications: hydrogen, desalinated water, heat</a:t>
            </a:r>
            <a:r>
              <a:rPr lang="en-GB" sz="1600" b="0" dirty="0" smtClean="0"/>
              <a:t>…</a:t>
            </a:r>
            <a:endParaRPr lang="en-GB" sz="1400" dirty="0" smtClean="0"/>
          </a:p>
          <a:p>
            <a:pPr lvl="0">
              <a:buClr>
                <a:srgbClr val="FFFFFF"/>
              </a:buClr>
            </a:pPr>
            <a:r>
              <a:rPr lang="en-GB" sz="1800" b="1" dirty="0" smtClean="0"/>
              <a:t>Indirect actions related to GIF features</a:t>
            </a:r>
            <a:endParaRPr lang="en-GB" sz="1800" dirty="0"/>
          </a:p>
          <a:p>
            <a:pPr lvl="1"/>
            <a:r>
              <a:rPr lang="en-GB" sz="1600" b="0" dirty="0" smtClean="0"/>
              <a:t>34 related projects from </a:t>
            </a:r>
            <a:r>
              <a:rPr lang="en-GB" sz="1600" b="0" u="sng" dirty="0" smtClean="0"/>
              <a:t>Calls </a:t>
            </a:r>
            <a:r>
              <a:rPr lang="en-GB" sz="1600" b="0" u="sng" dirty="0"/>
              <a:t>2007 to </a:t>
            </a:r>
            <a:r>
              <a:rPr lang="en-GB" sz="1600" b="0" u="sng" dirty="0" smtClean="0"/>
              <a:t>2012</a:t>
            </a:r>
            <a:r>
              <a:rPr lang="en-GB" sz="1600" b="0" dirty="0" smtClean="0"/>
              <a:t> with EC contribution: € 122.5 m </a:t>
            </a:r>
            <a:endParaRPr lang="en-GB" sz="1600" b="0" dirty="0"/>
          </a:p>
          <a:p>
            <a:pPr marL="457200" lvl="1" indent="0">
              <a:buNone/>
            </a:pPr>
            <a:r>
              <a:rPr lang="en-GB" sz="1600" b="0" dirty="0"/>
              <a:t>	Reactor systems		10 projects - € </a:t>
            </a:r>
            <a:r>
              <a:rPr lang="en-GB" sz="1600" b="0" dirty="0" smtClean="0"/>
              <a:t>30.2 </a:t>
            </a:r>
            <a:r>
              <a:rPr lang="en-GB" sz="1600" b="0" dirty="0"/>
              <a:t>million</a:t>
            </a:r>
          </a:p>
          <a:p>
            <a:pPr marL="457200" lvl="1" indent="0">
              <a:buNone/>
            </a:pPr>
            <a:r>
              <a:rPr lang="en-GB" sz="1600" b="0" dirty="0"/>
              <a:t>	Advanced fuel		</a:t>
            </a:r>
            <a:r>
              <a:rPr lang="en-GB" sz="1600" b="0" dirty="0" smtClean="0"/>
              <a:t>  </a:t>
            </a:r>
            <a:r>
              <a:rPr lang="en-GB" sz="1600" b="0" dirty="0"/>
              <a:t>8 projects </a:t>
            </a:r>
            <a:r>
              <a:rPr lang="en-GB" sz="1600" b="0" dirty="0" smtClean="0"/>
              <a:t>- </a:t>
            </a:r>
            <a:r>
              <a:rPr lang="en-GB" sz="1600" b="0" dirty="0"/>
              <a:t>€ </a:t>
            </a:r>
            <a:r>
              <a:rPr lang="en-GB" sz="1600" b="0" dirty="0" smtClean="0"/>
              <a:t>40.8 </a:t>
            </a:r>
            <a:r>
              <a:rPr lang="en-GB" sz="1600" b="0" dirty="0"/>
              <a:t>million </a:t>
            </a:r>
          </a:p>
          <a:p>
            <a:pPr marL="457200" lvl="1" indent="0">
              <a:buNone/>
            </a:pPr>
            <a:r>
              <a:rPr lang="en-GB" sz="1600" b="0" dirty="0"/>
              <a:t>	Advanced materials	 </a:t>
            </a:r>
            <a:r>
              <a:rPr lang="en-GB" sz="1600" b="0" dirty="0" smtClean="0"/>
              <a:t> 8 </a:t>
            </a:r>
            <a:r>
              <a:rPr lang="en-GB" sz="1600" b="0" dirty="0"/>
              <a:t>projects </a:t>
            </a:r>
            <a:r>
              <a:rPr lang="en-GB" sz="1600" b="0" dirty="0" smtClean="0"/>
              <a:t>- </a:t>
            </a:r>
            <a:r>
              <a:rPr lang="en-GB" sz="1600" b="0" dirty="0"/>
              <a:t>€ </a:t>
            </a:r>
            <a:r>
              <a:rPr lang="en-GB" sz="1600" b="0" dirty="0" smtClean="0"/>
              <a:t>26.5 </a:t>
            </a:r>
            <a:r>
              <a:rPr lang="en-GB" sz="1600" b="0" dirty="0"/>
              <a:t>million</a:t>
            </a:r>
          </a:p>
          <a:p>
            <a:pPr marL="457200" lvl="1" indent="0">
              <a:buNone/>
            </a:pPr>
            <a:r>
              <a:rPr lang="en-GB" sz="1600" b="0" dirty="0"/>
              <a:t>	Codes and data		 </a:t>
            </a:r>
            <a:r>
              <a:rPr lang="en-GB" sz="1600" b="0" dirty="0" smtClean="0"/>
              <a:t> 8 </a:t>
            </a:r>
            <a:r>
              <a:rPr lang="en-GB" sz="1600" b="0" dirty="0"/>
              <a:t>projects - € </a:t>
            </a:r>
            <a:r>
              <a:rPr lang="en-GB" sz="1600" b="0" dirty="0" smtClean="0"/>
              <a:t>25.0 </a:t>
            </a:r>
            <a:r>
              <a:rPr lang="en-GB" sz="1600" b="0" dirty="0"/>
              <a:t>million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0" y="152400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0" kern="0" dirty="0">
                <a:solidFill>
                  <a:srgbClr val="FFFFFF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Generation IV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0" kern="0" dirty="0">
                <a:solidFill>
                  <a:srgbClr val="FFFFFF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International Forum (GIF)</a:t>
            </a:r>
            <a:endParaRPr lang="fr-BE" sz="2000" b="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284250"/>
          </a:xfr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457200" indent="-457200" eaLnBrk="1" hangingPunct="1">
              <a:buClr>
                <a:schemeClr val="tx1"/>
              </a:buClr>
              <a:buSzTx/>
              <a:buFont typeface="Arial" pitchFamily="34" charset="0"/>
              <a:buChar char="•"/>
            </a:pPr>
            <a:r>
              <a:rPr lang="en-GB" sz="2400" b="1" dirty="0">
                <a:solidFill>
                  <a:srgbClr val="0F5494"/>
                </a:solidFill>
                <a:latin typeface="Trebuchet MS" pitchFamily="34" charset="0"/>
              </a:rPr>
              <a:t>Nuclear </a:t>
            </a:r>
            <a:r>
              <a:rPr lang="en-GB" sz="2400" b="1" dirty="0" smtClean="0">
                <a:solidFill>
                  <a:srgbClr val="0F5494"/>
                </a:solidFill>
                <a:latin typeface="Trebuchet MS" pitchFamily="34" charset="0"/>
              </a:rPr>
              <a:t>Energy Development, including Research Activities </a:t>
            </a:r>
            <a:r>
              <a:rPr lang="en-GB" sz="2000" dirty="0" smtClean="0">
                <a:solidFill>
                  <a:srgbClr val="0F5494"/>
                </a:solidFill>
                <a:latin typeface="Trebuchet MS" pitchFamily="34" charset="0"/>
              </a:rPr>
              <a:t>(art.4-11)</a:t>
            </a:r>
          </a:p>
          <a:p>
            <a:pPr marL="457200" indent="-457200" eaLnBrk="1" hangingPunct="1">
              <a:buClr>
                <a:schemeClr val="tx1"/>
              </a:buClr>
              <a:buSzTx/>
              <a:buFont typeface="Arial" pitchFamily="34" charset="0"/>
              <a:buChar char="•"/>
            </a:pPr>
            <a:endParaRPr lang="en-GB" sz="2400" b="1" dirty="0">
              <a:solidFill>
                <a:srgbClr val="0F5494"/>
              </a:solidFill>
              <a:latin typeface="Trebuchet MS" pitchFamily="34" charset="0"/>
            </a:endParaRPr>
          </a:p>
          <a:p>
            <a:pPr marL="457200" indent="-457200" eaLnBrk="1" hangingPunct="1">
              <a:buClr>
                <a:schemeClr val="tx1"/>
              </a:buClr>
              <a:buSzTx/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F5494"/>
                </a:solidFill>
                <a:latin typeface="Trebuchet MS" pitchFamily="34" charset="0"/>
              </a:rPr>
              <a:t>Health </a:t>
            </a:r>
            <a:r>
              <a:rPr lang="en-GB" sz="2400" b="1" dirty="0">
                <a:solidFill>
                  <a:srgbClr val="0F5494"/>
                </a:solidFill>
                <a:latin typeface="Trebuchet MS" pitchFamily="34" charset="0"/>
              </a:rPr>
              <a:t>and </a:t>
            </a:r>
            <a:r>
              <a:rPr lang="en-GB" sz="2400" b="1" dirty="0" smtClean="0">
                <a:solidFill>
                  <a:srgbClr val="0F5494"/>
                </a:solidFill>
                <a:latin typeface="Trebuchet MS" pitchFamily="34" charset="0"/>
              </a:rPr>
              <a:t>Safety </a:t>
            </a:r>
            <a:r>
              <a:rPr lang="en-GB" sz="2000" dirty="0" smtClean="0">
                <a:solidFill>
                  <a:srgbClr val="0F5494"/>
                </a:solidFill>
                <a:latin typeface="Trebuchet MS" pitchFamily="34" charset="0"/>
              </a:rPr>
              <a:t>(art.30-39)</a:t>
            </a:r>
          </a:p>
          <a:p>
            <a:pPr marL="457200" indent="-457200" eaLnBrk="1" hangingPunct="1">
              <a:buClr>
                <a:schemeClr val="tx1"/>
              </a:buClr>
              <a:buSzTx/>
              <a:buFont typeface="Arial" pitchFamily="34" charset="0"/>
              <a:buChar char="•"/>
            </a:pPr>
            <a:endParaRPr lang="en-GB" sz="2400" b="1" dirty="0">
              <a:solidFill>
                <a:srgbClr val="0F5494"/>
              </a:solidFill>
              <a:latin typeface="Trebuchet MS" pitchFamily="34" charset="0"/>
            </a:endParaRPr>
          </a:p>
          <a:p>
            <a:pPr marL="457200" indent="-457200" eaLnBrk="1" hangingPunct="1">
              <a:buClr>
                <a:schemeClr val="tx1"/>
              </a:buClr>
              <a:buSzTx/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F5494"/>
                </a:solidFill>
                <a:latin typeface="Trebuchet MS" pitchFamily="34" charset="0"/>
              </a:rPr>
              <a:t>Safeguards (</a:t>
            </a:r>
            <a:r>
              <a:rPr lang="en-GB" b="1" dirty="0" smtClean="0">
                <a:solidFill>
                  <a:srgbClr val="0F5494"/>
                </a:solidFill>
                <a:latin typeface="Trebuchet MS" pitchFamily="34" charset="0"/>
              </a:rPr>
              <a:t>Guarantees for Peaceful Uses) </a:t>
            </a:r>
            <a:r>
              <a:rPr lang="en-GB" sz="2000" dirty="0" smtClean="0">
                <a:solidFill>
                  <a:srgbClr val="0F5494"/>
                </a:solidFill>
                <a:latin typeface="Trebuchet MS" pitchFamily="34" charset="0"/>
              </a:rPr>
              <a:t>(art.77-85)</a:t>
            </a:r>
          </a:p>
          <a:p>
            <a:pPr marL="457200" indent="-457200" eaLnBrk="1" hangingPunct="1">
              <a:buClr>
                <a:schemeClr val="tx1"/>
              </a:buClr>
              <a:buSzTx/>
              <a:buFont typeface="Arial" pitchFamily="34" charset="0"/>
              <a:buChar char="•"/>
            </a:pPr>
            <a:endParaRPr lang="en-GB" sz="2400" b="1" dirty="0">
              <a:solidFill>
                <a:srgbClr val="0F5494"/>
              </a:solidFill>
              <a:latin typeface="Trebuchet MS" pitchFamily="34" charset="0"/>
            </a:endParaRPr>
          </a:p>
          <a:p>
            <a:pPr marL="457200" indent="-457200" eaLnBrk="1" hangingPunct="1">
              <a:buClr>
                <a:schemeClr val="tx1"/>
              </a:buClr>
              <a:buSzTx/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F5494"/>
                </a:solidFill>
                <a:latin typeface="Trebuchet MS" pitchFamily="34" charset="0"/>
              </a:rPr>
              <a:t>External Relations </a:t>
            </a:r>
            <a:r>
              <a:rPr lang="en-GB" sz="2000" dirty="0" smtClean="0">
                <a:solidFill>
                  <a:srgbClr val="0F5494"/>
                </a:solidFill>
                <a:latin typeface="Trebuchet MS" pitchFamily="34" charset="0"/>
              </a:rPr>
              <a:t>(art.101-106)</a:t>
            </a:r>
          </a:p>
          <a:p>
            <a:pPr eaLnBrk="1" hangingPunct="1">
              <a:buClr>
                <a:schemeClr val="tx1"/>
              </a:buClr>
              <a:buSzTx/>
              <a:buFontTx/>
              <a:buNone/>
            </a:pPr>
            <a:endParaRPr lang="en-GB" sz="2400" b="1" dirty="0" smtClean="0">
              <a:solidFill>
                <a:srgbClr val="005BAB"/>
              </a:solidFill>
              <a:latin typeface="Trebuchet MS" pitchFamily="34" charset="0"/>
            </a:endParaRPr>
          </a:p>
          <a:p>
            <a:pPr eaLnBrk="1" hangingPunct="1">
              <a:buClr>
                <a:schemeClr val="tx1"/>
              </a:buClr>
              <a:buSzTx/>
              <a:buFontTx/>
              <a:buNone/>
            </a:pPr>
            <a:endParaRPr lang="en-GB" sz="2400" b="1" dirty="0" smtClean="0">
              <a:solidFill>
                <a:srgbClr val="005BAB"/>
              </a:solidFill>
              <a:latin typeface="Trebuchet MS" pitchFamily="34" charset="0"/>
            </a:endParaRPr>
          </a:p>
        </p:txBody>
      </p:sp>
      <p:sp>
        <p:nvSpPr>
          <p:cNvPr id="8" name="Rectangle 22"/>
          <p:cNvSpPr txBox="1">
            <a:spLocks noChangeArrowheads="1"/>
          </p:cNvSpPr>
          <p:nvPr/>
        </p:nvSpPr>
        <p:spPr bwMode="auto">
          <a:xfrm>
            <a:off x="457200" y="1524000"/>
            <a:ext cx="8208912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344" tIns="45672" rIns="91344" bIns="45672" numCol="1" anchor="t" anchorCtr="0" compatLnSpc="1">
            <a:prstTxWarp prst="textNoShape">
              <a:avLst/>
            </a:prstTxWarp>
          </a:bodyPr>
          <a:lstStyle>
            <a:lvl1pPr marL="342839" indent="-34283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819" indent="-285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2798" indent="-22856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599918" indent="-22856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037" indent="-22856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156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275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395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5514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en-GB" dirty="0" smtClean="0">
                <a:latin typeface="Tahoma" pitchFamily="34" charset="0"/>
              </a:rPr>
              <a:t>Rome 1957: Signature of the Treaty </a:t>
            </a:r>
            <a:r>
              <a:rPr lang="en-GB" dirty="0">
                <a:latin typeface="Tahoma" pitchFamily="34" charset="0"/>
              </a:rPr>
              <a:t>establishing the European Atomic Energy Community (Euratom)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76200"/>
            <a:ext cx="40386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425" tIns="41393" rIns="82425" bIns="41393" anchor="ctr"/>
          <a:lstStyle/>
          <a:p>
            <a:pPr algn="ctr" defTabSz="449263" eaLnBrk="0" hangingPunct="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</a:pPr>
            <a:r>
              <a:rPr lang="en-GB" sz="2400" dirty="0" smtClean="0">
                <a:solidFill>
                  <a:srgbClr val="FFFFFF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Euratom Treaty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257800" y="85725"/>
            <a:ext cx="38862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425" tIns="41393" rIns="82425" bIns="41393" anchor="ctr"/>
          <a:lstStyle/>
          <a:p>
            <a:pPr algn="ctr" defTabSz="449263" eaLnBrk="0" hangingPunct="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</a:pPr>
            <a:r>
              <a:rPr lang="fr-BE" sz="2400" dirty="0" smtClean="0">
                <a:solidFill>
                  <a:srgbClr val="FFFFFF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Main fields of action</a:t>
            </a:r>
            <a:endParaRPr lang="en-GB" sz="2400" dirty="0" smtClean="0">
              <a:solidFill>
                <a:srgbClr val="FFFFFF"/>
              </a:solidFill>
              <a:latin typeface="Tahoma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68313" y="6251575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115530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8610600" cy="838199"/>
          </a:xfrm>
        </p:spPr>
        <p:txBody>
          <a:bodyPr/>
          <a:lstStyle/>
          <a:p>
            <a:pPr algn="ctr"/>
            <a:r>
              <a:rPr lang="en-GB" sz="2400" dirty="0" smtClean="0"/>
              <a:t>Main INCO topics in Fission WP 2016-17</a:t>
            </a:r>
            <a:endParaRPr lang="en-GB" sz="2400" dirty="0" smtClean="0">
              <a:solidFill>
                <a:srgbClr val="FF0000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761" y="2286000"/>
            <a:ext cx="8839200" cy="4343400"/>
          </a:xfrm>
        </p:spPr>
        <p:txBody>
          <a:bodyPr/>
          <a:lstStyle/>
          <a:p>
            <a:pPr marL="457200" lvl="1" indent="0">
              <a:buNone/>
            </a:pPr>
            <a:r>
              <a:rPr lang="en-GB" sz="1600" b="0" dirty="0" err="1" smtClean="0"/>
              <a:t>Euratom</a:t>
            </a:r>
            <a:r>
              <a:rPr lang="en-GB" sz="1600" b="0" dirty="0" smtClean="0"/>
              <a:t> fission programme is opened to non-EU partners</a:t>
            </a:r>
          </a:p>
          <a:p>
            <a:pPr marL="457200" lvl="1" indent="0">
              <a:buNone/>
            </a:pPr>
            <a:endParaRPr lang="en-GB" sz="1600" b="0" dirty="0"/>
          </a:p>
          <a:p>
            <a:pPr marL="457200" lvl="1" indent="0">
              <a:buNone/>
            </a:pPr>
            <a:r>
              <a:rPr lang="en-GB" sz="1600" b="0" dirty="0" smtClean="0"/>
              <a:t>Not exhaustive proposed topics in which INCO is specifically recognised as beneficial:</a:t>
            </a:r>
          </a:p>
          <a:p>
            <a:pPr marL="457200" lvl="1" indent="0">
              <a:buNone/>
            </a:pPr>
            <a:endParaRPr lang="en-GB" sz="1600" b="0" dirty="0" smtClean="0"/>
          </a:p>
          <a:p>
            <a:pPr lvl="1"/>
            <a:r>
              <a:rPr lang="en-GB" sz="1600" b="0" dirty="0" smtClean="0"/>
              <a:t>NFRP 1 -	Continually improving safety reliability of Generation II and III</a:t>
            </a:r>
          </a:p>
          <a:p>
            <a:pPr lvl="1"/>
            <a:r>
              <a:rPr lang="en-GB" sz="1600" b="0" dirty="0" smtClean="0"/>
              <a:t>NFRP 4 -	Research on the safety of small modular reactors</a:t>
            </a:r>
          </a:p>
          <a:p>
            <a:pPr lvl="1"/>
            <a:r>
              <a:rPr lang="en-GB" sz="1600" b="0" dirty="0" smtClean="0"/>
              <a:t>NFRP 7 -	Research and Innovation on the overall management of 			radioactive waste other than geological disposal</a:t>
            </a:r>
          </a:p>
          <a:p>
            <a:pPr lvl="1"/>
            <a:r>
              <a:rPr lang="en-GB" sz="1600" b="0" dirty="0" smtClean="0"/>
              <a:t>NFRP 9 -	Impacts of low dose radiation exposure</a:t>
            </a:r>
          </a:p>
          <a:p>
            <a:pPr lvl="1"/>
            <a:r>
              <a:rPr lang="en-GB" sz="1600" b="0" dirty="0" smtClean="0"/>
              <a:t>NFRP 12 -	Support for careers in the nuclear field</a:t>
            </a:r>
          </a:p>
          <a:p>
            <a:pPr lvl="1"/>
            <a:r>
              <a:rPr lang="en-GB" sz="1600" b="0" dirty="0" smtClean="0"/>
              <a:t>NFRP 14 -	Cross-cutting support to improved knowledge on tritium 			management in fission and fusion facilities</a:t>
            </a:r>
          </a:p>
        </p:txBody>
      </p:sp>
    </p:spTree>
    <p:extLst>
      <p:ext uri="{BB962C8B-B14F-4D97-AF65-F5344CB8AC3E}">
        <p14:creationId xmlns:p14="http://schemas.microsoft.com/office/powerpoint/2010/main" val="30750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29600" cy="36337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altLang="en-US" sz="1800" i="0" dirty="0" smtClean="0"/>
              <a:t>Commission's Communication on the “</a:t>
            </a:r>
            <a:r>
              <a:rPr lang="en-GB" altLang="en-US" sz="1800" b="1" i="0" dirty="0" smtClean="0"/>
              <a:t>Energy Union Package</a:t>
            </a:r>
            <a:r>
              <a:rPr lang="en-GB" altLang="en-US" sz="1800" i="0" dirty="0" smtClean="0"/>
              <a:t>: A Framework Strategy for a Resilient Energy Union with a Forward-Looking Climate Change Policy” (Feb.2015)</a:t>
            </a:r>
          </a:p>
          <a:p>
            <a:pPr marL="0" indent="0">
              <a:buFontTx/>
              <a:buNone/>
              <a:defRPr/>
            </a:pPr>
            <a:endParaRPr lang="en-GB" altLang="en-US" sz="1800" i="0" dirty="0" smtClean="0"/>
          </a:p>
          <a:p>
            <a:pPr marL="0" indent="0">
              <a:buFontTx/>
              <a:buNone/>
              <a:defRPr/>
            </a:pPr>
            <a:r>
              <a:rPr lang="en-GB" altLang="en-US" sz="1800" i="0" dirty="0" smtClean="0"/>
              <a:t>The strategy of the </a:t>
            </a:r>
            <a:r>
              <a:rPr lang="en-GB" altLang="en-US" sz="1800" b="1" i="0" dirty="0" smtClean="0"/>
              <a:t>European Energy Union </a:t>
            </a:r>
            <a:r>
              <a:rPr lang="en-GB" altLang="en-US" sz="1800" i="0" dirty="0" smtClean="0"/>
              <a:t>has </a:t>
            </a:r>
            <a:r>
              <a:rPr lang="en-GB" sz="1800" i="0" dirty="0" smtClean="0"/>
              <a:t>five mutually-reinforcing and closely interrelated </a:t>
            </a:r>
            <a:r>
              <a:rPr lang="en-GB" sz="1800" dirty="0" smtClean="0"/>
              <a:t>dimensions </a:t>
            </a:r>
            <a:r>
              <a:rPr lang="en-GB" sz="1800" i="0" dirty="0" smtClean="0"/>
              <a:t>designed to bring greater energy security, sustainability and competitiveness:</a:t>
            </a:r>
          </a:p>
          <a:p>
            <a:pPr marL="0" lvl="0">
              <a:buClr>
                <a:srgbClr val="0F5494"/>
              </a:buClr>
              <a:buSzPct val="120000"/>
              <a:buFont typeface="Arial" pitchFamily="34" charset="0"/>
              <a:buChar char="•"/>
            </a:pPr>
            <a:r>
              <a:rPr lang="en-GB" sz="1800" i="0" dirty="0" smtClean="0"/>
              <a:t>Energy security, solidarity and trust;</a:t>
            </a:r>
          </a:p>
          <a:p>
            <a:pPr marL="0" lvl="0">
              <a:buClr>
                <a:srgbClr val="0F5494"/>
              </a:buClr>
              <a:buSzPct val="120000"/>
              <a:buFont typeface="Arial" pitchFamily="34" charset="0"/>
              <a:buChar char="•"/>
            </a:pPr>
            <a:r>
              <a:rPr lang="en-GB" sz="1800" i="0" dirty="0" smtClean="0"/>
              <a:t>A fully integrated European energy market;</a:t>
            </a:r>
          </a:p>
          <a:p>
            <a:pPr marL="0" lvl="0">
              <a:buClr>
                <a:srgbClr val="0F5494"/>
              </a:buClr>
              <a:buSzPct val="120000"/>
              <a:buFont typeface="Arial" pitchFamily="34" charset="0"/>
              <a:buChar char="•"/>
            </a:pPr>
            <a:r>
              <a:rPr lang="en-GB" sz="1800" i="0" dirty="0" smtClean="0"/>
              <a:t>Energy efficiency contributing to moderation of demand;</a:t>
            </a:r>
          </a:p>
          <a:p>
            <a:pPr marL="0" lvl="0">
              <a:buClr>
                <a:srgbClr val="0F5494"/>
              </a:buClr>
              <a:buSzPct val="120000"/>
              <a:buFont typeface="Arial" pitchFamily="34" charset="0"/>
              <a:buChar char="•"/>
            </a:pPr>
            <a:r>
              <a:rPr lang="en-GB" sz="1800" b="1" i="0" dirty="0" smtClean="0"/>
              <a:t>Decarbonising the economy</a:t>
            </a:r>
            <a:r>
              <a:rPr lang="en-GB" sz="1800" i="0" dirty="0" smtClean="0"/>
              <a:t>; and</a:t>
            </a:r>
          </a:p>
          <a:p>
            <a:pPr marL="0" lvl="0">
              <a:buClr>
                <a:srgbClr val="0F5494"/>
              </a:buClr>
              <a:buSzPct val="120000"/>
              <a:buFont typeface="Arial" pitchFamily="34" charset="0"/>
              <a:buChar char="•"/>
            </a:pPr>
            <a:r>
              <a:rPr lang="en-GB" sz="1800" b="1" i="0" dirty="0" smtClean="0"/>
              <a:t>Research, Innovation and Competitiveness</a:t>
            </a:r>
            <a:endParaRPr lang="en-GB" sz="1800" b="1" dirty="0" smtClean="0"/>
          </a:p>
          <a:p>
            <a:pPr marL="457200" lvl="1" indent="0">
              <a:buFontTx/>
              <a:buNone/>
              <a:defRPr/>
            </a:pPr>
            <a:endParaRPr lang="en-GB" altLang="en-US" sz="1600" dirty="0" smtClean="0">
              <a:cs typeface="Arial" pitchFamily="34" charset="0"/>
            </a:endParaRPr>
          </a:p>
          <a:p>
            <a:pPr marL="457200" lvl="1" indent="0">
              <a:buFontTx/>
              <a:buNone/>
              <a:defRPr/>
            </a:pPr>
            <a:r>
              <a:rPr lang="en-GB" altLang="en-US" sz="1600" dirty="0" smtClean="0">
                <a:cs typeface="Arial" pitchFamily="34" charset="0"/>
              </a:rPr>
              <a:t>A new strategy for R&amp;I ... putting the EU at the forefront of smart grid and smart home technology, clean transport, as well as clean fossil fuel and </a:t>
            </a:r>
            <a:r>
              <a:rPr lang="en-GB" altLang="en-US" sz="1600" u="sng" dirty="0" smtClean="0">
                <a:cs typeface="Arial" pitchFamily="34" charset="0"/>
              </a:rPr>
              <a:t>the world's safest nuclear generation</a:t>
            </a:r>
            <a:r>
              <a:rPr lang="en-GB" altLang="en-US" sz="1600" dirty="0" smtClean="0">
                <a:cs typeface="Arial" pitchFamily="34" charset="0"/>
              </a:rPr>
              <a:t>, is central to the aim of turning the EU into a motor for growth, jobs and competitiveness</a:t>
            </a:r>
            <a:endParaRPr lang="en-GB" altLang="en-US" sz="1400" dirty="0" smtClean="0">
              <a:solidFill>
                <a:srgbClr val="00808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36513" y="115888"/>
            <a:ext cx="9144001" cy="7651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GB" sz="2800" kern="0" dirty="0">
                <a:solidFill>
                  <a:srgbClr val="FFFFFF"/>
                </a:solidFill>
                <a:latin typeface="Verdana"/>
              </a:rPr>
              <a:t>			</a:t>
            </a:r>
          </a:p>
        </p:txBody>
      </p:sp>
      <p:sp>
        <p:nvSpPr>
          <p:cNvPr id="103428" name="Title 1"/>
          <p:cNvSpPr>
            <a:spLocks/>
          </p:cNvSpPr>
          <p:nvPr/>
        </p:nvSpPr>
        <p:spPr bwMode="auto">
          <a:xfrm>
            <a:off x="5410200" y="304800"/>
            <a:ext cx="39592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7" rIns="91413" bIns="45707" anchor="ctr"/>
          <a:lstStyle>
            <a:lvl1pPr defTabSz="912813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i="0" dirty="0" smtClean="0">
                <a:solidFill>
                  <a:srgbClr val="FFFFFF"/>
                </a:solidFill>
              </a:rPr>
              <a:t>Policy </a:t>
            </a:r>
            <a:r>
              <a:rPr lang="fr-BE" altLang="en-US" i="0" dirty="0" err="1" smtClean="0">
                <a:solidFill>
                  <a:srgbClr val="FFFFFF"/>
                </a:solidFill>
              </a:rPr>
              <a:t>Context</a:t>
            </a:r>
            <a:r>
              <a:rPr lang="fr-BE" altLang="en-US" i="0" dirty="0" smtClean="0">
                <a:solidFill>
                  <a:srgbClr val="FFFFFF"/>
                </a:solidFill>
              </a:rPr>
              <a:t> </a:t>
            </a:r>
            <a:r>
              <a:rPr lang="fr-BE" altLang="en-US" sz="1600" i="0" dirty="0" smtClean="0">
                <a:solidFill>
                  <a:srgbClr val="FFFFFF"/>
                </a:solidFill>
              </a:rPr>
              <a:t>[1/2]</a:t>
            </a:r>
            <a:endParaRPr lang="en-US" altLang="en-US" sz="2800" i="0" dirty="0" smtClean="0">
              <a:solidFill>
                <a:srgbClr val="FAB406"/>
              </a:solidFill>
              <a:latin typeface="Tahoma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562600" y="6534604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185324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229600" cy="3633788"/>
          </a:xfrm>
        </p:spPr>
        <p:txBody>
          <a:bodyPr/>
          <a:lstStyle/>
          <a:p>
            <a:pPr marL="0" indent="0">
              <a:buFontTx/>
              <a:buNone/>
            </a:pPr>
            <a:endParaRPr lang="en-GB" altLang="en-US" sz="1800" dirty="0" smtClean="0"/>
          </a:p>
          <a:p>
            <a:pPr marL="0" indent="0">
              <a:buFontTx/>
              <a:buNone/>
            </a:pPr>
            <a:r>
              <a:rPr lang="en-GB" altLang="en-US" sz="1600" b="1" i="0" dirty="0" smtClean="0"/>
              <a:t>Council Directive 2009/71/</a:t>
            </a:r>
            <a:r>
              <a:rPr lang="en-GB" altLang="en-US" sz="1600" b="1" i="0" dirty="0" err="1" smtClean="0"/>
              <a:t>Euratom</a:t>
            </a:r>
            <a:r>
              <a:rPr lang="en-GB" altLang="en-US" sz="1600" b="1" i="0" dirty="0" smtClean="0"/>
              <a:t> </a:t>
            </a:r>
            <a:r>
              <a:rPr lang="en-GB" altLang="en-US" sz="1600" i="0" dirty="0" smtClean="0"/>
              <a:t>of 25 June 2009, and its (</a:t>
            </a:r>
            <a:r>
              <a:rPr lang="en-GB" altLang="en-US" sz="1600" b="1" i="0" dirty="0" smtClean="0"/>
              <a:t>post-Fukushima</a:t>
            </a:r>
            <a:r>
              <a:rPr lang="en-GB" altLang="en-US" sz="1600" i="0" dirty="0" smtClean="0"/>
              <a:t>) amendment </a:t>
            </a:r>
            <a:r>
              <a:rPr lang="en-GB" altLang="en-US" sz="1600" b="1" i="0" dirty="0" smtClean="0"/>
              <a:t>2014/87/</a:t>
            </a:r>
            <a:r>
              <a:rPr lang="en-GB" altLang="en-US" sz="1600" b="1" i="0" dirty="0" err="1" smtClean="0"/>
              <a:t>Euratom</a:t>
            </a:r>
            <a:r>
              <a:rPr lang="en-GB" altLang="en-US" sz="1600" i="0" dirty="0" smtClean="0"/>
              <a:t>, establishing a Community framework for the </a:t>
            </a:r>
            <a:r>
              <a:rPr lang="en-GB" altLang="en-US" sz="1600" b="1" i="0" dirty="0" smtClean="0"/>
              <a:t>nuclear safety of nuclear installations</a:t>
            </a:r>
            <a:r>
              <a:rPr lang="en-GB" altLang="en-US" sz="1600" i="0" dirty="0" smtClean="0"/>
              <a:t> </a:t>
            </a:r>
          </a:p>
          <a:p>
            <a:pPr lvl="1"/>
            <a:r>
              <a:rPr lang="en-GB" altLang="en-US" sz="1400" b="0" dirty="0" smtClean="0"/>
              <a:t>Introduction of a high-level "Nuclear safety objective for nuclear installations" (Article 8a – (1) new nuclear installations and (2) existing nuclear installations)</a:t>
            </a:r>
          </a:p>
          <a:p>
            <a:pPr marL="0" indent="0">
              <a:buFontTx/>
              <a:buNone/>
            </a:pPr>
            <a:endParaRPr lang="en-GB" altLang="en-US" sz="1600" i="0" dirty="0" smtClean="0"/>
          </a:p>
          <a:p>
            <a:pPr marL="0" indent="0">
              <a:buFontTx/>
              <a:buNone/>
            </a:pPr>
            <a:r>
              <a:rPr lang="en-GB" altLang="en-US" sz="1600" b="1" i="0" dirty="0" smtClean="0"/>
              <a:t>Council Directive 2011/70/</a:t>
            </a:r>
            <a:r>
              <a:rPr lang="en-GB" altLang="en-US" sz="1600" b="1" i="0" dirty="0" err="1" smtClean="0"/>
              <a:t>Euratom</a:t>
            </a:r>
            <a:r>
              <a:rPr lang="en-GB" altLang="en-US" sz="1600" b="1" i="0" dirty="0" smtClean="0"/>
              <a:t> </a:t>
            </a:r>
            <a:r>
              <a:rPr lang="en-GB" altLang="en-US" sz="1600" i="0" dirty="0" smtClean="0"/>
              <a:t>of 19 July 2011 establishing a Community framework for the responsible and safe management of spent fuel and </a:t>
            </a:r>
            <a:r>
              <a:rPr lang="en-GB" altLang="en-US" sz="1600" b="1" i="0" dirty="0" smtClean="0"/>
              <a:t>radioactive waste</a:t>
            </a:r>
            <a:endParaRPr lang="en-GB" altLang="en-US" sz="1600" i="0" dirty="0" smtClean="0"/>
          </a:p>
          <a:p>
            <a:pPr marL="0" indent="0">
              <a:buFontTx/>
              <a:buNone/>
            </a:pPr>
            <a:endParaRPr lang="en-GB" altLang="en-US" sz="1600" i="0" dirty="0" smtClean="0"/>
          </a:p>
          <a:p>
            <a:pPr marL="0" indent="0">
              <a:buFontTx/>
              <a:buNone/>
            </a:pPr>
            <a:r>
              <a:rPr lang="en-GB" altLang="en-US" sz="1600" b="1" i="0" dirty="0" smtClean="0"/>
              <a:t>Council Directive 2013/59/</a:t>
            </a:r>
            <a:r>
              <a:rPr lang="en-GB" altLang="en-US" sz="1600" b="1" i="0" dirty="0" err="1" smtClean="0"/>
              <a:t>Euratom</a:t>
            </a:r>
            <a:r>
              <a:rPr lang="en-GB" altLang="en-US" sz="1600" b="1" i="0" dirty="0" smtClean="0"/>
              <a:t> </a:t>
            </a:r>
            <a:r>
              <a:rPr lang="en-GB" altLang="en-US" sz="1600" i="0" dirty="0" smtClean="0"/>
              <a:t>laying down basic safety standards for protection against the dangers arising from exposure to </a:t>
            </a:r>
            <a:r>
              <a:rPr lang="en-GB" altLang="en-US" sz="1600" b="1" i="0" dirty="0" smtClean="0"/>
              <a:t>ionising radiation</a:t>
            </a:r>
          </a:p>
          <a:p>
            <a:pPr marL="0" indent="0"/>
            <a:endParaRPr lang="en-GB" altLang="en-US" sz="1600" b="1" i="0" dirty="0" smtClean="0"/>
          </a:p>
          <a:p>
            <a:pPr marL="0" indent="0"/>
            <a:endParaRPr lang="fr-BE" altLang="en-US" sz="1400" i="0" dirty="0" smtClean="0"/>
          </a:p>
          <a:p>
            <a:pPr marL="0" indent="0"/>
            <a:endParaRPr lang="en-GB" altLang="en-US" sz="1400" i="0" dirty="0" smtClean="0"/>
          </a:p>
          <a:p>
            <a:pPr marL="0" indent="0"/>
            <a:endParaRPr lang="en-GB" altLang="en-US" sz="1400" i="0" dirty="0" smtClean="0">
              <a:solidFill>
                <a:srgbClr val="00808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36513" y="115888"/>
            <a:ext cx="9144001" cy="7651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GB" sz="2800" kern="0" dirty="0">
                <a:solidFill>
                  <a:srgbClr val="FFFFFF"/>
                </a:solidFill>
                <a:latin typeface="Verdana"/>
              </a:rPr>
              <a:t>			</a:t>
            </a:r>
          </a:p>
        </p:txBody>
      </p:sp>
      <p:sp>
        <p:nvSpPr>
          <p:cNvPr id="104452" name="Title 1"/>
          <p:cNvSpPr>
            <a:spLocks/>
          </p:cNvSpPr>
          <p:nvPr/>
        </p:nvSpPr>
        <p:spPr bwMode="auto">
          <a:xfrm>
            <a:off x="5333999" y="149225"/>
            <a:ext cx="38195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7" rIns="91413" bIns="45707" anchor="ctr"/>
          <a:lstStyle>
            <a:lvl1pPr defTabSz="912813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i="0" dirty="0" smtClean="0">
                <a:solidFill>
                  <a:srgbClr val="FFFFFF"/>
                </a:solidFill>
              </a:rPr>
              <a:t>Policy </a:t>
            </a:r>
            <a:r>
              <a:rPr lang="fr-BE" altLang="en-US" i="0" dirty="0" err="1" smtClean="0">
                <a:solidFill>
                  <a:srgbClr val="FFFFFF"/>
                </a:solidFill>
              </a:rPr>
              <a:t>Context</a:t>
            </a:r>
            <a:r>
              <a:rPr lang="fr-BE" altLang="en-US" i="0" dirty="0" smtClean="0">
                <a:solidFill>
                  <a:srgbClr val="FFFFFF"/>
                </a:solidFill>
              </a:rPr>
              <a:t> </a:t>
            </a:r>
            <a:r>
              <a:rPr lang="fr-BE" altLang="en-US" sz="1600" i="0" dirty="0" smtClean="0">
                <a:solidFill>
                  <a:srgbClr val="FFFFFF"/>
                </a:solidFill>
              </a:rPr>
              <a:t>[2/2]</a:t>
            </a:r>
            <a:endParaRPr lang="en-GB" altLang="en-US" sz="1600" i="0" dirty="0" smtClean="0">
              <a:solidFill>
                <a:srgbClr val="FFFFFF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8313" y="6251575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38694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066800" y="1371600"/>
            <a:ext cx="7620000" cy="516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92" tIns="44403" rIns="90392" bIns="44403" numCol="1" anchor="t" anchorCtr="0" compatLnSpc="1">
            <a:prstTxWarp prst="textNoShape">
              <a:avLst/>
            </a:prstTxWarp>
          </a:bodyPr>
          <a:lstStyle>
            <a:lvl1pPr marL="342839" indent="-34283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819" indent="-285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2798" indent="-22856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599918" indent="-22856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037" indent="-22856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156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275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395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5514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tabLst>
                <a:tab pos="719963" algn="l"/>
              </a:tabLst>
            </a:pPr>
            <a:r>
              <a:rPr lang="en-GB" sz="1800" b="0" dirty="0">
                <a:latin typeface="Tahoma" pitchFamily="34" charset="0"/>
              </a:rPr>
              <a:t>1957: Euratom Treaty</a:t>
            </a:r>
          </a:p>
          <a:p>
            <a:pPr marL="1531904" lvl="1">
              <a:lnSpc>
                <a:spcPct val="80000"/>
              </a:lnSpc>
              <a:tabLst>
                <a:tab pos="719963" algn="l"/>
              </a:tabLst>
            </a:pPr>
            <a:r>
              <a:rPr lang="en-GB" sz="1600" b="0" dirty="0">
                <a:latin typeface="Tahoma" pitchFamily="34" charset="0"/>
              </a:rPr>
              <a:t>Concept of Community Research programmes</a:t>
            </a:r>
          </a:p>
          <a:p>
            <a:pPr marL="1531904" lvl="1">
              <a:lnSpc>
                <a:spcPct val="80000"/>
              </a:lnSpc>
              <a:tabLst>
                <a:tab pos="719963" algn="l"/>
              </a:tabLst>
            </a:pPr>
            <a:r>
              <a:rPr lang="en-GB" sz="1600" b="0" dirty="0">
                <a:latin typeface="Tahoma" pitchFamily="34" charset="0"/>
              </a:rPr>
              <a:t>Joint Research Centre established</a:t>
            </a:r>
          </a:p>
          <a:p>
            <a:pPr>
              <a:lnSpc>
                <a:spcPct val="80000"/>
              </a:lnSpc>
              <a:tabLst>
                <a:tab pos="719963" algn="l"/>
              </a:tabLst>
            </a:pPr>
            <a:r>
              <a:rPr lang="en-GB" sz="1800" b="0" dirty="0">
                <a:latin typeface="Tahoma" pitchFamily="34" charset="0"/>
              </a:rPr>
              <a:t>1984: 1</a:t>
            </a:r>
            <a:r>
              <a:rPr lang="en-GB" sz="1800" b="0" baseline="30000" dirty="0">
                <a:latin typeface="Tahoma" pitchFamily="34" charset="0"/>
              </a:rPr>
              <a:t>st</a:t>
            </a:r>
            <a:r>
              <a:rPr lang="en-GB" sz="1800" b="0" dirty="0">
                <a:latin typeface="Tahoma" pitchFamily="34" charset="0"/>
              </a:rPr>
              <a:t> Framework Programme (1984-1987)</a:t>
            </a:r>
          </a:p>
          <a:p>
            <a:pPr>
              <a:lnSpc>
                <a:spcPct val="80000"/>
              </a:lnSpc>
              <a:tabLst>
                <a:tab pos="719963" algn="l"/>
              </a:tabLst>
            </a:pPr>
            <a:r>
              <a:rPr lang="en-GB" sz="1800" b="0" dirty="0">
                <a:latin typeface="Tahoma" pitchFamily="34" charset="0"/>
              </a:rPr>
              <a:t>1987: </a:t>
            </a:r>
            <a:r>
              <a:rPr lang="en-GB" sz="1800" b="0" dirty="0" smtClean="0">
                <a:latin typeface="Tahoma" pitchFamily="34" charset="0"/>
              </a:rPr>
              <a:t>‘Single </a:t>
            </a:r>
            <a:r>
              <a:rPr lang="en-GB" sz="1800" b="0" dirty="0">
                <a:latin typeface="Tahoma" pitchFamily="34" charset="0"/>
              </a:rPr>
              <a:t>European Act’</a:t>
            </a:r>
          </a:p>
          <a:p>
            <a:pPr marL="1531904" lvl="1">
              <a:lnSpc>
                <a:spcPct val="80000"/>
              </a:lnSpc>
              <a:tabLst>
                <a:tab pos="719963" algn="l"/>
              </a:tabLst>
            </a:pPr>
            <a:r>
              <a:rPr lang="en-GB" sz="1600" b="0" dirty="0">
                <a:latin typeface="Tahoma" pitchFamily="34" charset="0"/>
              </a:rPr>
              <a:t>S</a:t>
            </a:r>
            <a:r>
              <a:rPr lang="en-GB" sz="1600" b="0" dirty="0" smtClean="0">
                <a:latin typeface="Tahoma" pitchFamily="34" charset="0"/>
              </a:rPr>
              <a:t>cience </a:t>
            </a:r>
            <a:r>
              <a:rPr lang="en-GB" sz="1600" b="0" dirty="0">
                <a:latin typeface="Tahoma" pitchFamily="34" charset="0"/>
              </a:rPr>
              <a:t>becomes a Community responsibility</a:t>
            </a:r>
          </a:p>
          <a:p>
            <a:pPr marL="1531904" lvl="1">
              <a:lnSpc>
                <a:spcPct val="80000"/>
              </a:lnSpc>
              <a:tabLst>
                <a:tab pos="719963" algn="l"/>
              </a:tabLst>
            </a:pPr>
            <a:r>
              <a:rPr lang="en-GB" sz="1600" b="0" dirty="0">
                <a:latin typeface="Tahoma" pitchFamily="34" charset="0"/>
              </a:rPr>
              <a:t>2</a:t>
            </a:r>
            <a:r>
              <a:rPr lang="en-GB" sz="1600" b="0" baseline="30000" dirty="0">
                <a:latin typeface="Tahoma" pitchFamily="34" charset="0"/>
              </a:rPr>
              <a:t>nd</a:t>
            </a:r>
            <a:r>
              <a:rPr lang="en-GB" sz="1600" b="0" dirty="0">
                <a:latin typeface="Tahoma" pitchFamily="34" charset="0"/>
              </a:rPr>
              <a:t> Framework Programme (1987-1991)</a:t>
            </a:r>
          </a:p>
          <a:p>
            <a:pPr>
              <a:lnSpc>
                <a:spcPct val="80000"/>
              </a:lnSpc>
              <a:tabLst>
                <a:tab pos="719963" algn="l"/>
              </a:tabLst>
            </a:pPr>
            <a:r>
              <a:rPr lang="en-GB" sz="1800" b="0" dirty="0">
                <a:latin typeface="Tahoma" pitchFamily="34" charset="0"/>
              </a:rPr>
              <a:t>1990: 3</a:t>
            </a:r>
            <a:r>
              <a:rPr lang="en-GB" sz="1800" b="0" baseline="30000" dirty="0">
                <a:latin typeface="Tahoma" pitchFamily="34" charset="0"/>
              </a:rPr>
              <a:t>rd</a:t>
            </a:r>
            <a:r>
              <a:rPr lang="en-GB" sz="1800" b="0" dirty="0">
                <a:latin typeface="Tahoma" pitchFamily="34" charset="0"/>
              </a:rPr>
              <a:t> Framework Programme (1990-1994)</a:t>
            </a:r>
          </a:p>
          <a:p>
            <a:pPr>
              <a:lnSpc>
                <a:spcPct val="80000"/>
              </a:lnSpc>
              <a:tabLst>
                <a:tab pos="719963" algn="l"/>
              </a:tabLst>
            </a:pPr>
            <a:r>
              <a:rPr lang="en-GB" sz="1800" b="0" dirty="0" smtClean="0">
                <a:latin typeface="Tahoma" pitchFamily="34" charset="0"/>
              </a:rPr>
              <a:t>1992: </a:t>
            </a:r>
            <a:r>
              <a:rPr lang="en-GB" sz="1800" b="0" dirty="0">
                <a:latin typeface="Tahoma" pitchFamily="34" charset="0"/>
              </a:rPr>
              <a:t>Treaty on European Union</a:t>
            </a:r>
          </a:p>
          <a:p>
            <a:pPr marL="1531904" lvl="1">
              <a:lnSpc>
                <a:spcPct val="80000"/>
              </a:lnSpc>
              <a:tabLst>
                <a:tab pos="719963" algn="l"/>
              </a:tabLst>
            </a:pPr>
            <a:r>
              <a:rPr lang="en-GB" sz="1600" b="0" dirty="0">
                <a:latin typeface="Tahoma" pitchFamily="34" charset="0"/>
              </a:rPr>
              <a:t>R</a:t>
            </a:r>
            <a:r>
              <a:rPr lang="en-GB" sz="1600" b="0" dirty="0" smtClean="0">
                <a:latin typeface="Tahoma" pitchFamily="34" charset="0"/>
              </a:rPr>
              <a:t>ole </a:t>
            </a:r>
            <a:r>
              <a:rPr lang="en-GB" sz="1600" b="0" dirty="0">
                <a:latin typeface="Tahoma" pitchFamily="34" charset="0"/>
              </a:rPr>
              <a:t>of RTD in the enlarged EU</a:t>
            </a:r>
          </a:p>
          <a:p>
            <a:pPr>
              <a:lnSpc>
                <a:spcPct val="80000"/>
              </a:lnSpc>
              <a:tabLst>
                <a:tab pos="719963" algn="l"/>
              </a:tabLst>
            </a:pPr>
            <a:r>
              <a:rPr lang="en-GB" sz="1800" b="0" dirty="0">
                <a:latin typeface="Tahoma" pitchFamily="34" charset="0"/>
              </a:rPr>
              <a:t>1994: 4</a:t>
            </a:r>
            <a:r>
              <a:rPr lang="en-GB" sz="1800" b="0" baseline="30000" dirty="0">
                <a:latin typeface="Tahoma" pitchFamily="34" charset="0"/>
              </a:rPr>
              <a:t>th</a:t>
            </a:r>
            <a:r>
              <a:rPr lang="en-GB" sz="1800" b="0" dirty="0">
                <a:latin typeface="Tahoma" pitchFamily="34" charset="0"/>
              </a:rPr>
              <a:t> Framework Programme (1994-1998)</a:t>
            </a:r>
          </a:p>
          <a:p>
            <a:pPr>
              <a:lnSpc>
                <a:spcPct val="80000"/>
              </a:lnSpc>
              <a:tabLst>
                <a:tab pos="719963" algn="l"/>
              </a:tabLst>
            </a:pPr>
            <a:r>
              <a:rPr lang="en-GB" sz="1800" b="0" dirty="0">
                <a:latin typeface="Tahoma" pitchFamily="34" charset="0"/>
              </a:rPr>
              <a:t>1998: 5</a:t>
            </a:r>
            <a:r>
              <a:rPr lang="en-GB" sz="1800" b="0" baseline="30000" dirty="0">
                <a:latin typeface="Tahoma" pitchFamily="34" charset="0"/>
              </a:rPr>
              <a:t>th</a:t>
            </a:r>
            <a:r>
              <a:rPr lang="en-GB" sz="1800" b="0" dirty="0">
                <a:latin typeface="Tahoma" pitchFamily="34" charset="0"/>
              </a:rPr>
              <a:t> Framework Programme (1998-2002)</a:t>
            </a:r>
          </a:p>
          <a:p>
            <a:pPr>
              <a:lnSpc>
                <a:spcPct val="80000"/>
              </a:lnSpc>
              <a:tabLst>
                <a:tab pos="719963" algn="l"/>
              </a:tabLst>
            </a:pPr>
            <a:r>
              <a:rPr lang="en-GB" sz="1800" b="0" dirty="0">
                <a:latin typeface="Tahoma" pitchFamily="34" charset="0"/>
              </a:rPr>
              <a:t>2000: European Research Area (ERA) launched</a:t>
            </a:r>
          </a:p>
          <a:p>
            <a:pPr>
              <a:lnSpc>
                <a:spcPct val="80000"/>
              </a:lnSpc>
              <a:tabLst>
                <a:tab pos="719963" algn="l"/>
              </a:tabLst>
            </a:pPr>
            <a:r>
              <a:rPr lang="en-GB" sz="1800" b="0" dirty="0">
                <a:latin typeface="Tahoma" pitchFamily="34" charset="0"/>
              </a:rPr>
              <a:t>2002: 6</a:t>
            </a:r>
            <a:r>
              <a:rPr lang="en-GB" sz="1800" b="0" baseline="30000" dirty="0">
                <a:latin typeface="Tahoma" pitchFamily="34" charset="0"/>
              </a:rPr>
              <a:t>th</a:t>
            </a:r>
            <a:r>
              <a:rPr lang="en-GB" sz="1800" b="0" dirty="0">
                <a:latin typeface="Tahoma" pitchFamily="34" charset="0"/>
              </a:rPr>
              <a:t> Framework Programme (2002-2006)</a:t>
            </a:r>
          </a:p>
          <a:p>
            <a:pPr>
              <a:lnSpc>
                <a:spcPct val="80000"/>
              </a:lnSpc>
              <a:tabLst>
                <a:tab pos="719963" algn="l"/>
              </a:tabLst>
            </a:pPr>
            <a:r>
              <a:rPr lang="en-GB" sz="1800" b="0" dirty="0">
                <a:latin typeface="Tahoma" pitchFamily="34" charset="0"/>
              </a:rPr>
              <a:t>2006: 7</a:t>
            </a:r>
            <a:r>
              <a:rPr lang="en-GB" sz="1800" b="0" baseline="30000" dirty="0">
                <a:latin typeface="Tahoma" pitchFamily="34" charset="0"/>
              </a:rPr>
              <a:t>th</a:t>
            </a:r>
            <a:r>
              <a:rPr lang="en-GB" sz="1800" b="0" dirty="0">
                <a:latin typeface="Tahoma" pitchFamily="34" charset="0"/>
              </a:rPr>
              <a:t> Framework Programme (</a:t>
            </a:r>
            <a:r>
              <a:rPr lang="en-GB" sz="1800" b="0" dirty="0" smtClean="0">
                <a:latin typeface="Tahoma" pitchFamily="34" charset="0"/>
              </a:rPr>
              <a:t>2007-2013</a:t>
            </a:r>
            <a:r>
              <a:rPr lang="en-GB" sz="1800" b="0" dirty="0">
                <a:latin typeface="Tahoma" pitchFamily="34" charset="0"/>
              </a:rPr>
              <a:t>)</a:t>
            </a:r>
          </a:p>
          <a:p>
            <a:pPr marL="1531904" lvl="1">
              <a:lnSpc>
                <a:spcPct val="80000"/>
              </a:lnSpc>
              <a:tabLst>
                <a:tab pos="719963" algn="l"/>
              </a:tabLst>
            </a:pPr>
            <a:r>
              <a:rPr lang="en-GB" sz="1600" b="0" dirty="0">
                <a:latin typeface="Tahoma" pitchFamily="34" charset="0"/>
              </a:rPr>
              <a:t>EC Framework Programme (2007-2013)</a:t>
            </a:r>
          </a:p>
          <a:p>
            <a:pPr marL="1531904" lvl="1">
              <a:lnSpc>
                <a:spcPct val="80000"/>
              </a:lnSpc>
              <a:tabLst>
                <a:tab pos="719963" algn="l"/>
              </a:tabLst>
            </a:pPr>
            <a:r>
              <a:rPr lang="en-GB" sz="1600" b="0" dirty="0">
                <a:solidFill>
                  <a:srgbClr val="FF0000"/>
                </a:solidFill>
                <a:latin typeface="Tahoma" pitchFamily="34" charset="0"/>
              </a:rPr>
              <a:t>Euratom Framework Programme </a:t>
            </a:r>
            <a:r>
              <a:rPr lang="en-GB" sz="1600" b="0" dirty="0" smtClean="0">
                <a:solidFill>
                  <a:srgbClr val="FF0000"/>
                </a:solidFill>
                <a:latin typeface="Tahoma" pitchFamily="34" charset="0"/>
              </a:rPr>
              <a:t>'FP7' (2007-2011</a:t>
            </a:r>
            <a:r>
              <a:rPr lang="en-GB" sz="1600" b="0" dirty="0">
                <a:solidFill>
                  <a:srgbClr val="FF0000"/>
                </a:solidFill>
                <a:latin typeface="Tahoma" pitchFamily="34" charset="0"/>
              </a:rPr>
              <a:t>)</a:t>
            </a:r>
          </a:p>
          <a:p>
            <a:pPr>
              <a:lnSpc>
                <a:spcPct val="80000"/>
              </a:lnSpc>
              <a:tabLst>
                <a:tab pos="719963" algn="l"/>
              </a:tabLst>
            </a:pPr>
            <a:r>
              <a:rPr lang="en-GB" sz="1800" b="0" dirty="0">
                <a:solidFill>
                  <a:srgbClr val="FF0000"/>
                </a:solidFill>
                <a:latin typeface="Tahoma" pitchFamily="34" charset="0"/>
              </a:rPr>
              <a:t>2011: Euratom Framework Programme </a:t>
            </a:r>
            <a:r>
              <a:rPr lang="en-GB" sz="1800" b="0" dirty="0" smtClean="0">
                <a:solidFill>
                  <a:srgbClr val="FF0000"/>
                </a:solidFill>
                <a:latin typeface="Tahoma" pitchFamily="34" charset="0"/>
              </a:rPr>
              <a:t>'FP7+2' </a:t>
            </a:r>
            <a:r>
              <a:rPr lang="en-GB" sz="1800" b="0" dirty="0">
                <a:solidFill>
                  <a:srgbClr val="FF0000"/>
                </a:solidFill>
                <a:latin typeface="Tahoma" pitchFamily="34" charset="0"/>
              </a:rPr>
              <a:t>(2012-2013)</a:t>
            </a:r>
          </a:p>
          <a:p>
            <a:pPr>
              <a:lnSpc>
                <a:spcPct val="80000"/>
              </a:lnSpc>
              <a:tabLst>
                <a:tab pos="719963" algn="l"/>
              </a:tabLst>
            </a:pPr>
            <a:r>
              <a:rPr lang="en-GB" sz="1800" b="0" dirty="0" smtClean="0">
                <a:latin typeface="Tahoma" pitchFamily="34" charset="0"/>
              </a:rPr>
              <a:t>2013: </a:t>
            </a:r>
            <a:r>
              <a:rPr lang="en-GB" sz="1800" b="0" dirty="0">
                <a:latin typeface="Tahoma" pitchFamily="34" charset="0"/>
              </a:rPr>
              <a:t>Horizon </a:t>
            </a:r>
            <a:r>
              <a:rPr lang="en-GB" sz="1800" b="0" dirty="0" smtClean="0">
                <a:latin typeface="Tahoma" pitchFamily="34" charset="0"/>
              </a:rPr>
              <a:t>2020 (2014-2020) &amp; </a:t>
            </a:r>
            <a:r>
              <a:rPr lang="en-GB" sz="1800" b="0" dirty="0" smtClean="0">
                <a:solidFill>
                  <a:srgbClr val="FF0000"/>
                </a:solidFill>
                <a:latin typeface="Tahoma" pitchFamily="34" charset="0"/>
              </a:rPr>
              <a:t>Euratom programme (2014-2018</a:t>
            </a:r>
            <a:r>
              <a:rPr lang="en-GB" sz="1800" b="0" dirty="0">
                <a:solidFill>
                  <a:srgbClr val="FF0000"/>
                </a:solidFill>
                <a:latin typeface="Tahoma" pitchFamily="34" charset="0"/>
              </a:rPr>
              <a:t>)</a:t>
            </a:r>
            <a:endParaRPr lang="en-GB" sz="1000" b="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5400000">
            <a:off x="-1877107" y="3792452"/>
            <a:ext cx="5070303" cy="381000"/>
          </a:xfrm>
          <a:custGeom>
            <a:avLst/>
            <a:gdLst>
              <a:gd name="T0" fmla="*/ 610339708 w 21600"/>
              <a:gd name="T1" fmla="*/ 0 h 21600"/>
              <a:gd name="T2" fmla="*/ 0 w 21600"/>
              <a:gd name="T3" fmla="*/ 3360208 h 21600"/>
              <a:gd name="T4" fmla="*/ 610339708 w 21600"/>
              <a:gd name="T5" fmla="*/ 6720416 h 21600"/>
              <a:gd name="T6" fmla="*/ 813786083 w 21600"/>
              <a:gd name="T7" fmla="*/ 336020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76ABCE"/>
              </a:gs>
              <a:gs pos="100000">
                <a:srgbClr val="0062A4"/>
              </a:gs>
            </a:gsLst>
            <a:lin ang="5400000" scaled="1"/>
          </a:gradFill>
          <a:ln w="9525">
            <a:solidFill>
              <a:srgbClr val="0062A4"/>
            </a:solidFill>
            <a:miter lim="800000"/>
            <a:headEnd/>
            <a:tailEnd/>
          </a:ln>
        </p:spPr>
        <p:txBody>
          <a:bodyPr wrap="none" lIns="91344" tIns="45672" rIns="91344" bIns="45672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ru-RU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2050"/>
          <p:cNvSpPr txBox="1">
            <a:spLocks noChangeArrowheads="1"/>
          </p:cNvSpPr>
          <p:nvPr/>
        </p:nvSpPr>
        <p:spPr>
          <a:xfrm>
            <a:off x="-152400" y="-152400"/>
            <a:ext cx="4419600" cy="914401"/>
          </a:xfrm>
          <a:prstGeom prst="rect">
            <a:avLst/>
          </a:prstGeom>
        </p:spPr>
        <p:txBody>
          <a:bodyPr lIns="80303" tIns="39393" rIns="80303" bIns="39393"/>
          <a:lstStyle/>
          <a:p>
            <a:pPr algn="ctr" defTabSz="790575" fontAlgn="auto">
              <a:spcBef>
                <a:spcPts val="0"/>
              </a:spcBef>
              <a:spcAft>
                <a:spcPts val="0"/>
              </a:spcAft>
            </a:pPr>
            <a:endParaRPr lang="en-GB" sz="1800" b="0" kern="0" dirty="0" smtClean="0">
              <a:solidFill>
                <a:prstClr val="white"/>
              </a:solidFill>
              <a:ea typeface="ＭＳ Ｐゴシック" pitchFamily="34" charset="-128"/>
            </a:endParaRPr>
          </a:p>
          <a:p>
            <a:pPr algn="ctr" defTabSz="790575" fontAlgn="auto">
              <a:spcBef>
                <a:spcPts val="0"/>
              </a:spcBef>
              <a:spcAft>
                <a:spcPts val="0"/>
              </a:spcAft>
            </a:pPr>
            <a:r>
              <a:rPr lang="en-GB" sz="2400" kern="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EU research -</a:t>
            </a:r>
          </a:p>
          <a:p>
            <a:pPr algn="ctr" defTabSz="790575" fontAlgn="auto">
              <a:spcBef>
                <a:spcPts val="0"/>
              </a:spcBef>
              <a:spcAft>
                <a:spcPts val="0"/>
              </a:spcAft>
            </a:pPr>
            <a:r>
              <a:rPr lang="en-GB" sz="2400" kern="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story so far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02378" y="6509313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318813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564232"/>
          </a:xfrm>
        </p:spPr>
        <p:txBody>
          <a:bodyPr/>
          <a:lstStyle/>
          <a:p>
            <a:pPr algn="ctr"/>
            <a:r>
              <a:rPr lang="en-GB" altLang="en-US" sz="2400" b="1" i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Outline</a:t>
            </a:r>
            <a:r>
              <a:rPr lang="en-GB" alt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2400" b="1" i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en-GB" alt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2400" b="1" i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n-GB" alt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2400" b="1" i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6858000" cy="3657600"/>
          </a:xfrm>
        </p:spPr>
        <p:txBody>
          <a:bodyPr>
            <a:noAutofit/>
          </a:bodyPr>
          <a:lstStyle/>
          <a:p>
            <a:pPr marL="514350" indent="-514350" algn="just">
              <a:spcBef>
                <a:spcPts val="480"/>
              </a:spcBef>
              <a:buClr>
                <a:schemeClr val="bg2"/>
              </a:buClr>
              <a:buFont typeface="Verdana" pitchFamily="34" charset="0"/>
              <a:buAutoNum type="arabicPeriod"/>
            </a:pPr>
            <a:r>
              <a:rPr lang="en-GB" sz="2000" b="1" i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Euratom Treaty and policy frameworks</a:t>
            </a:r>
          </a:p>
          <a:p>
            <a:pPr marL="514350" indent="-514350" algn="just">
              <a:spcBef>
                <a:spcPts val="480"/>
              </a:spcBef>
              <a:buClr>
                <a:schemeClr val="bg2"/>
              </a:buClr>
              <a:buFont typeface="Verdana" pitchFamily="34" charset="0"/>
              <a:buAutoNum type="arabicPeriod"/>
            </a:pPr>
            <a:r>
              <a:rPr lang="en-GB" altLang="en-US" sz="20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Euratom Research and Training </a:t>
            </a:r>
            <a:r>
              <a:rPr lang="en-GB" altLang="en-US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</a:p>
          <a:p>
            <a:pPr marL="514350" indent="-514350" algn="just">
              <a:spcBef>
                <a:spcPts val="480"/>
              </a:spcBef>
              <a:buClr>
                <a:schemeClr val="bg2"/>
              </a:buClr>
              <a:buFont typeface="Verdana" pitchFamily="34" charset="0"/>
              <a:buAutoNum type="arabicPeriod"/>
            </a:pPr>
            <a:r>
              <a:rPr lang="en-GB" altLang="en-US" sz="2000" b="1" i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nuclear fission landscape</a:t>
            </a:r>
          </a:p>
          <a:p>
            <a:pPr marL="514350" indent="-514350" algn="just">
              <a:spcBef>
                <a:spcPts val="480"/>
              </a:spcBef>
              <a:buClr>
                <a:schemeClr val="bg2"/>
              </a:buClr>
              <a:buFont typeface="Verdana" pitchFamily="34" charset="0"/>
              <a:buAutoNum type="arabicPeriod"/>
            </a:pPr>
            <a:r>
              <a:rPr lang="en-GB" altLang="en-US" sz="2000" b="1" i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EU-Ukraine collaboration in nuclear domain </a:t>
            </a:r>
          </a:p>
          <a:p>
            <a:pPr marL="514350" indent="-514350" algn="just">
              <a:buClr>
                <a:schemeClr val="bg2"/>
              </a:buClr>
              <a:buFont typeface="Verdana" pitchFamily="34" charset="0"/>
              <a:buAutoNum type="arabicPeriod"/>
            </a:pPr>
            <a:r>
              <a:rPr lang="en-GB" altLang="en-US" sz="2000" b="1" i="1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Programme 2014-2015 and fission call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68313" y="6251575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/>
              <a:t>Information is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117739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5664</TotalTime>
  <Words>3451</Words>
  <Application>Microsoft Office PowerPoint</Application>
  <PresentationFormat>On-screen Show (4:3)</PresentationFormat>
  <Paragraphs>631</Paragraphs>
  <Slides>50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Default Design</vt:lpstr>
      <vt:lpstr>Custom Design</vt:lpstr>
      <vt:lpstr>3_Default Design</vt:lpstr>
      <vt:lpstr>Standard</vt:lpstr>
      <vt:lpstr>4_Slide_Master</vt:lpstr>
      <vt:lpstr>11_Default Design</vt:lpstr>
      <vt:lpstr>PowerPoint Presentation</vt:lpstr>
      <vt:lpstr>Outline of the presentation</vt:lpstr>
      <vt:lpstr>Outline of the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 of the presentation</vt:lpstr>
      <vt:lpstr>PowerPoint Presentation</vt:lpstr>
      <vt:lpstr> Council Regulation of 16 December 2013</vt:lpstr>
      <vt:lpstr>PowerPoint Presentation</vt:lpstr>
      <vt:lpstr>PowerPoint Presentation</vt:lpstr>
      <vt:lpstr>PowerPoint Presentation</vt:lpstr>
      <vt:lpstr>Outline of the presentation</vt:lpstr>
      <vt:lpstr>Sustainable Nuclear Energy Technology Platform (SNETP)</vt:lpstr>
      <vt:lpstr>PowerPoint Presentation</vt:lpstr>
      <vt:lpstr>PowerPoint Presentation</vt:lpstr>
      <vt:lpstr>PowerPoint Presentation</vt:lpstr>
      <vt:lpstr>Multidisciplinary European  Low-Dose Initiative (MELODI)</vt:lpstr>
      <vt:lpstr>Implementing Geological Disposal of Radioactive  Waste – Technology Platform</vt:lpstr>
      <vt:lpstr>  ENEN EDUCATION: “An agenda for new skills and jobs - A EU contribution towards full employment”, COM(2010)682 =&gt; lifelong learning and cross-border mobility</vt:lpstr>
      <vt:lpstr>Strategic Energy Technology Plan (SET-Plan) &amp; nuclear fission</vt:lpstr>
      <vt:lpstr>Outline of the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 of the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Thank you for your attention!</vt:lpstr>
      <vt:lpstr>Euratom participation in GIF</vt:lpstr>
      <vt:lpstr>Generation IV International Forum (GIF)</vt:lpstr>
      <vt:lpstr>Main INCO topics in Fission WP 2016-17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DZUBINSKY Mykola (RTD)</cp:lastModifiedBy>
  <cp:revision>752</cp:revision>
  <cp:lastPrinted>2014-06-10T10:07:31Z</cp:lastPrinted>
  <dcterms:created xsi:type="dcterms:W3CDTF">2011-10-28T10:25:18Z</dcterms:created>
  <dcterms:modified xsi:type="dcterms:W3CDTF">2016-05-17T11:47:28Z</dcterms:modified>
</cp:coreProperties>
</file>