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>
  <p:sldMasterIdLst>
    <p:sldMasterId id="2147483648" r:id="rId1"/>
    <p:sldMasterId id="2147483739" r:id="rId2"/>
  </p:sldMasterIdLst>
  <p:notesMasterIdLst>
    <p:notesMasterId r:id="rId11"/>
  </p:notesMasterIdLst>
  <p:handoutMasterIdLst>
    <p:handoutMasterId r:id="rId12"/>
  </p:handoutMasterIdLst>
  <p:sldIdLst>
    <p:sldId id="379" r:id="rId3"/>
    <p:sldId id="400" r:id="rId4"/>
    <p:sldId id="415" r:id="rId5"/>
    <p:sldId id="416" r:id="rId6"/>
    <p:sldId id="418" r:id="rId7"/>
    <p:sldId id="420" r:id="rId8"/>
    <p:sldId id="419" r:id="rId9"/>
    <p:sldId id="422" r:id="rId10"/>
  </p:sldIdLst>
  <p:sldSz cx="9906000" cy="6858000" type="A4"/>
  <p:notesSz cx="6797675" cy="9926638"/>
  <p:embeddedFontLst>
    <p:embeddedFont>
      <p:font typeface="ＭＳ Ｐゴシック" pitchFamily="34" charset="-128"/>
      <p:regular r:id="rId13"/>
    </p:embeddedFon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CCECFF"/>
    <a:srgbClr val="FFCCFF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3" autoAdjust="0"/>
    <p:restoredTop sz="94599" autoAdjust="0"/>
  </p:normalViewPr>
  <p:slideViewPr>
    <p:cSldViewPr showGuides="1">
      <p:cViewPr>
        <p:scale>
          <a:sx n="100" d="100"/>
          <a:sy n="100" d="100"/>
        </p:scale>
        <p:origin x="-690" y="64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113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-2526" y="162"/>
      </p:cViewPr>
      <p:guideLst>
        <p:guide orient="horz" pos="3127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306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81" tIns="47491" rIns="94981" bIns="47491" numCol="1" anchor="ctr" anchorCtr="0" compatLnSpc="1">
            <a:prstTxWarp prst="textNoShape">
              <a:avLst/>
            </a:prstTxWarp>
          </a:bodyPr>
          <a:lstStyle>
            <a:lvl1pPr defTabSz="949325" eaLnBrk="0" hangingPunct="0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638" y="0"/>
            <a:ext cx="298767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81" tIns="47491" rIns="94981" bIns="47491" numCol="1" anchor="ctr" anchorCtr="0" compatLnSpc="1">
            <a:prstTxWarp prst="textNoShape">
              <a:avLst/>
            </a:prstTxWarp>
          </a:bodyPr>
          <a:lstStyle>
            <a:lvl1pPr algn="r" defTabSz="949325" eaLnBrk="0" hangingPunct="0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9275"/>
            <a:ext cx="291306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81" tIns="47491" rIns="94981" bIns="47491" numCol="1" anchor="b" anchorCtr="0" compatLnSpc="1">
            <a:prstTxWarp prst="textNoShape">
              <a:avLst/>
            </a:prstTxWarp>
          </a:bodyPr>
          <a:lstStyle>
            <a:lvl1pPr defTabSz="949325" eaLnBrk="0" hangingPunct="0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638" y="9439275"/>
            <a:ext cx="298767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81" tIns="47491" rIns="94981" bIns="47491" numCol="1" anchor="b" anchorCtr="0" compatLnSpc="1">
            <a:prstTxWarp prst="textNoShape">
              <a:avLst/>
            </a:prstTxWarp>
          </a:bodyPr>
          <a:lstStyle>
            <a:lvl1pPr algn="r" defTabSz="949325" eaLnBrk="0" hangingPunct="0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46254F38-B30F-4CC6-B307-9CD1B01AFFB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81" tIns="47491" rIns="94981" bIns="47491" numCol="1" anchor="t" anchorCtr="0" compatLnSpc="1">
            <a:prstTxWarp prst="textNoShape">
              <a:avLst/>
            </a:prstTxWarp>
          </a:bodyPr>
          <a:lstStyle>
            <a:lvl1pPr defTabSz="949325" eaLnBrk="0" hangingPunct="0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81" tIns="47491" rIns="94981" bIns="47491" numCol="1" anchor="t" anchorCtr="0" compatLnSpc="1">
            <a:prstTxWarp prst="textNoShape">
              <a:avLst/>
            </a:prstTxWarp>
          </a:bodyPr>
          <a:lstStyle>
            <a:lvl1pPr algn="r" defTabSz="949325" eaLnBrk="0" hangingPunct="0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2950"/>
            <a:ext cx="5381625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4750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81" tIns="47491" rIns="94981" bIns="474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tekstu z Wzorca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81" tIns="47491" rIns="94981" bIns="47491" numCol="1" anchor="b" anchorCtr="0" compatLnSpc="1">
            <a:prstTxWarp prst="textNoShape">
              <a:avLst/>
            </a:prstTxWarp>
          </a:bodyPr>
          <a:lstStyle>
            <a:lvl1pPr defTabSz="949325" eaLnBrk="0" hangingPunct="0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81" tIns="47491" rIns="94981" bIns="47491" numCol="1" anchor="b" anchorCtr="0" compatLnSpc="1">
            <a:prstTxWarp prst="textNoShape">
              <a:avLst/>
            </a:prstTxWarp>
          </a:bodyPr>
          <a:lstStyle>
            <a:lvl1pPr algn="r" defTabSz="949325" eaLnBrk="0" hangingPunct="0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90A34D00-0703-4721-8F08-8D22D041B99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1988" y="714375"/>
            <a:ext cx="5381625" cy="3725863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l-PL" dirty="0" err="1" smtClean="0"/>
              <a:t>Good</a:t>
            </a:r>
            <a:r>
              <a:rPr lang="pl-PL" dirty="0" smtClean="0"/>
              <a:t> </a:t>
            </a:r>
            <a:r>
              <a:rPr lang="pl-PL" dirty="0" err="1" smtClean="0"/>
              <a:t>afternoon</a:t>
            </a:r>
            <a:r>
              <a:rPr lang="pl-PL" dirty="0" smtClean="0"/>
              <a:t> </a:t>
            </a:r>
            <a:r>
              <a:rPr lang="pl-PL" dirty="0" err="1" smtClean="0"/>
              <a:t>Ladies</a:t>
            </a:r>
            <a:r>
              <a:rPr lang="pl-PL" dirty="0" smtClean="0"/>
              <a:t> and </a:t>
            </a:r>
            <a:r>
              <a:rPr lang="pl-PL" dirty="0" err="1" smtClean="0"/>
              <a:t>Gentelmen</a:t>
            </a:r>
            <a:r>
              <a:rPr lang="pl-PL" dirty="0" smtClean="0"/>
              <a:t>,</a:t>
            </a:r>
          </a:p>
          <a:p>
            <a:endParaRPr lang="pl-PL" dirty="0" smtClean="0"/>
          </a:p>
          <a:p>
            <a:r>
              <a:rPr lang="pl-PL" dirty="0" smtClean="0"/>
              <a:t>My </a:t>
            </a:r>
            <a:r>
              <a:rPr lang="pl-PL" dirty="0" err="1" smtClean="0"/>
              <a:t>name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Michal</a:t>
            </a:r>
            <a:r>
              <a:rPr lang="pl-PL" dirty="0" smtClean="0"/>
              <a:t> Towpik.</a:t>
            </a:r>
          </a:p>
          <a:p>
            <a:r>
              <a:rPr lang="pl-PL" dirty="0" smtClean="0"/>
              <a:t>I </a:t>
            </a:r>
            <a:r>
              <a:rPr lang="pl-PL" dirty="0" err="1" smtClean="0"/>
              <a:t>represent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TECHNOLOGY PARTNERS </a:t>
            </a:r>
            <a:r>
              <a:rPr lang="pl-PL" dirty="0" err="1" smtClean="0"/>
              <a:t>Foundation</a:t>
            </a:r>
            <a:r>
              <a:rPr lang="pl-PL" dirty="0" smtClean="0"/>
              <a:t>, a </a:t>
            </a:r>
            <a:r>
              <a:rPr lang="pl-PL" dirty="0" err="1" smtClean="0"/>
              <a:t>Polish</a:t>
            </a:r>
            <a:r>
              <a:rPr lang="pl-PL" dirty="0" smtClean="0"/>
              <a:t> </a:t>
            </a:r>
            <a:r>
              <a:rPr lang="pl-PL" dirty="0" err="1" smtClean="0"/>
              <a:t>research</a:t>
            </a:r>
            <a:r>
              <a:rPr lang="pl-PL" dirty="0" smtClean="0"/>
              <a:t> and </a:t>
            </a:r>
            <a:r>
              <a:rPr lang="pl-PL" dirty="0" err="1" smtClean="0"/>
              <a:t>technology</a:t>
            </a:r>
            <a:r>
              <a:rPr lang="pl-PL" dirty="0" smtClean="0"/>
              <a:t> </a:t>
            </a:r>
            <a:r>
              <a:rPr lang="pl-PL" dirty="0" err="1" smtClean="0"/>
              <a:t>organisation</a:t>
            </a:r>
            <a:r>
              <a:rPr lang="pl-PL" dirty="0" smtClean="0"/>
              <a:t>.</a:t>
            </a:r>
          </a:p>
          <a:p>
            <a:endParaRPr lang="pl-PL" dirty="0" smtClean="0"/>
          </a:p>
          <a:p>
            <a:r>
              <a:rPr lang="pl-PL" dirty="0" smtClean="0"/>
              <a:t>We </a:t>
            </a:r>
            <a:r>
              <a:rPr lang="pl-PL" dirty="0" err="1" smtClean="0"/>
              <a:t>were</a:t>
            </a:r>
            <a:r>
              <a:rPr lang="pl-PL" dirty="0" smtClean="0"/>
              <a:t> </a:t>
            </a:r>
            <a:r>
              <a:rPr lang="pl-PL" dirty="0" err="1" smtClean="0"/>
              <a:t>invited</a:t>
            </a:r>
            <a:r>
              <a:rPr lang="pl-PL" dirty="0" smtClean="0"/>
              <a:t> to </a:t>
            </a:r>
            <a:r>
              <a:rPr lang="pl-PL" dirty="0" err="1" smtClean="0"/>
              <a:t>participate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panel to </a:t>
            </a:r>
            <a:r>
              <a:rPr lang="pl-PL" dirty="0" err="1" smtClean="0"/>
              <a:t>share</a:t>
            </a:r>
            <a:r>
              <a:rPr lang="pl-PL" dirty="0" smtClean="0"/>
              <a:t>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experience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contributing</a:t>
            </a:r>
            <a:r>
              <a:rPr lang="pl-PL" dirty="0" smtClean="0"/>
              <a:t> to </a:t>
            </a:r>
            <a:r>
              <a:rPr lang="pl-PL" dirty="0" err="1" smtClean="0"/>
              <a:t>making</a:t>
            </a:r>
            <a:r>
              <a:rPr lang="pl-PL" dirty="0" smtClean="0"/>
              <a:t> business </a:t>
            </a:r>
            <a:r>
              <a:rPr lang="pl-PL" dirty="0" err="1" smtClean="0"/>
              <a:t>based</a:t>
            </a:r>
            <a:r>
              <a:rPr lang="pl-PL" dirty="0" smtClean="0"/>
              <a:t> on </a:t>
            </a:r>
            <a:r>
              <a:rPr lang="pl-PL" dirty="0" err="1" smtClean="0"/>
              <a:t>technology</a:t>
            </a:r>
            <a:r>
              <a:rPr lang="pl-PL" dirty="0" smtClean="0"/>
              <a:t>.</a:t>
            </a:r>
          </a:p>
          <a:p>
            <a:endParaRPr lang="pl-PL" dirty="0" smtClean="0"/>
          </a:p>
          <a:p>
            <a:r>
              <a:rPr lang="pl-PL" dirty="0" smtClean="0"/>
              <a:t>In my </a:t>
            </a:r>
            <a:r>
              <a:rPr lang="pl-PL" dirty="0" err="1" smtClean="0"/>
              <a:t>presentation</a:t>
            </a:r>
            <a:r>
              <a:rPr lang="pl-PL" dirty="0" smtClean="0"/>
              <a:t> I </a:t>
            </a:r>
            <a:r>
              <a:rPr lang="pl-PL" dirty="0" err="1" smtClean="0"/>
              <a:t>would</a:t>
            </a:r>
            <a:r>
              <a:rPr lang="pl-PL" dirty="0" smtClean="0"/>
              <a:t> </a:t>
            </a:r>
            <a:r>
              <a:rPr lang="pl-PL" dirty="0" err="1" smtClean="0"/>
              <a:t>like</a:t>
            </a:r>
            <a:r>
              <a:rPr lang="pl-PL" dirty="0" smtClean="0"/>
              <a:t> to: </a:t>
            </a:r>
          </a:p>
          <a:p>
            <a:r>
              <a:rPr lang="pl-PL" dirty="0" err="1" smtClean="0"/>
              <a:t>Say</a:t>
            </a:r>
            <a:r>
              <a:rPr lang="pl-PL" dirty="0" smtClean="0"/>
              <a:t> </a:t>
            </a:r>
            <a:r>
              <a:rPr lang="pl-PL" dirty="0" err="1" smtClean="0"/>
              <a:t>who</a:t>
            </a:r>
            <a:r>
              <a:rPr lang="pl-PL" dirty="0" smtClean="0"/>
              <a:t> we </a:t>
            </a:r>
            <a:r>
              <a:rPr lang="pl-PL" dirty="0" err="1" smtClean="0"/>
              <a:t>are</a:t>
            </a:r>
            <a:endParaRPr lang="pl-PL" dirty="0" smtClean="0"/>
          </a:p>
          <a:p>
            <a:r>
              <a:rPr lang="pl-PL" dirty="0" err="1" smtClean="0"/>
              <a:t>Present</a:t>
            </a:r>
            <a:r>
              <a:rPr lang="pl-PL" dirty="0" smtClean="0"/>
              <a:t> </a:t>
            </a:r>
            <a:r>
              <a:rPr lang="pl-PL" dirty="0" err="1" smtClean="0"/>
              <a:t>how</a:t>
            </a:r>
            <a:r>
              <a:rPr lang="pl-PL" dirty="0" smtClean="0"/>
              <a:t> we </a:t>
            </a:r>
            <a:r>
              <a:rPr lang="pl-PL" dirty="0" err="1" smtClean="0"/>
              <a:t>operate</a:t>
            </a:r>
            <a:r>
              <a:rPr lang="pl-PL" dirty="0" smtClean="0"/>
              <a:t> and </a:t>
            </a:r>
            <a:r>
              <a:rPr lang="pl-PL" dirty="0" err="1" smtClean="0"/>
              <a:t>what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strenghts</a:t>
            </a:r>
            <a:endParaRPr lang="pl-PL" dirty="0" smtClean="0"/>
          </a:p>
          <a:p>
            <a:r>
              <a:rPr lang="pl-PL" dirty="0" smtClean="0"/>
              <a:t>And </a:t>
            </a:r>
            <a:r>
              <a:rPr lang="pl-PL" dirty="0" err="1" smtClean="0"/>
              <a:t>describe</a:t>
            </a:r>
            <a:r>
              <a:rPr lang="pl-PL" dirty="0" smtClean="0"/>
              <a:t>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experience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contributing</a:t>
            </a:r>
            <a:r>
              <a:rPr lang="pl-PL" dirty="0" smtClean="0"/>
              <a:t> to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creation</a:t>
            </a:r>
            <a:r>
              <a:rPr lang="pl-PL" dirty="0" smtClean="0"/>
              <a:t> of </a:t>
            </a:r>
            <a:r>
              <a:rPr lang="pl-PL" dirty="0" err="1" smtClean="0"/>
              <a:t>technology-based</a:t>
            </a:r>
            <a:r>
              <a:rPr lang="pl-PL" dirty="0" smtClean="0"/>
              <a:t> business</a:t>
            </a:r>
          </a:p>
          <a:p>
            <a:r>
              <a:rPr lang="pl-PL" dirty="0" smtClean="0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l-PL" dirty="0" err="1" smtClean="0"/>
              <a:t>The</a:t>
            </a:r>
            <a:r>
              <a:rPr lang="pl-PL" dirty="0" smtClean="0"/>
              <a:t> TECHNOLOGY PARTNERS </a:t>
            </a:r>
            <a:r>
              <a:rPr lang="pl-PL" dirty="0" err="1" smtClean="0"/>
              <a:t>Foundation</a:t>
            </a:r>
            <a:r>
              <a:rPr lang="pl-PL" dirty="0" smtClean="0"/>
              <a:t> was </a:t>
            </a:r>
            <a:r>
              <a:rPr lang="pl-PL" dirty="0" err="1" smtClean="0"/>
              <a:t>created</a:t>
            </a:r>
            <a:r>
              <a:rPr lang="pl-PL" dirty="0" smtClean="0"/>
              <a:t> 12 </a:t>
            </a:r>
            <a:r>
              <a:rPr lang="pl-PL" dirty="0" err="1" smtClean="0"/>
              <a:t>years</a:t>
            </a:r>
            <a:r>
              <a:rPr lang="pl-PL" dirty="0" smtClean="0"/>
              <a:t> ago by a team of </a:t>
            </a:r>
            <a:r>
              <a:rPr lang="pl-PL" dirty="0" err="1" smtClean="0"/>
              <a:t>persons</a:t>
            </a:r>
            <a:r>
              <a:rPr lang="pl-PL" dirty="0" smtClean="0"/>
              <a:t> </a:t>
            </a:r>
            <a:r>
              <a:rPr lang="pl-PL" dirty="0" err="1" smtClean="0"/>
              <a:t>who</a:t>
            </a:r>
            <a:r>
              <a:rPr lang="pl-PL" dirty="0" smtClean="0"/>
              <a:t> </a:t>
            </a:r>
            <a:r>
              <a:rPr lang="pl-PL" dirty="0" err="1" smtClean="0"/>
              <a:t>used</a:t>
            </a:r>
            <a:r>
              <a:rPr lang="pl-PL" dirty="0" smtClean="0"/>
              <a:t> to </a:t>
            </a:r>
            <a:r>
              <a:rPr lang="pl-PL" dirty="0" err="1" smtClean="0"/>
              <a:t>work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a consulting company and </a:t>
            </a:r>
            <a:r>
              <a:rPr lang="pl-PL" dirty="0" err="1" smtClean="0"/>
              <a:t>participated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a </a:t>
            </a:r>
            <a:r>
              <a:rPr lang="pl-PL" dirty="0" err="1" smtClean="0"/>
              <a:t>large</a:t>
            </a:r>
            <a:r>
              <a:rPr lang="pl-PL" dirty="0" smtClean="0"/>
              <a:t> </a:t>
            </a:r>
            <a:r>
              <a:rPr lang="pl-PL" dirty="0" err="1" smtClean="0"/>
              <a:t>project</a:t>
            </a:r>
            <a:r>
              <a:rPr lang="pl-PL" dirty="0" smtClean="0"/>
              <a:t> </a:t>
            </a:r>
            <a:r>
              <a:rPr lang="pl-PL" dirty="0" err="1" smtClean="0"/>
              <a:t>ordered</a:t>
            </a:r>
            <a:r>
              <a:rPr lang="pl-PL" dirty="0" smtClean="0"/>
              <a:t> by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Polish</a:t>
            </a:r>
            <a:r>
              <a:rPr lang="pl-PL" dirty="0" smtClean="0"/>
              <a:t> </a:t>
            </a:r>
            <a:r>
              <a:rPr lang="pl-PL" dirty="0" err="1" smtClean="0"/>
              <a:t>Ministry</a:t>
            </a:r>
            <a:r>
              <a:rPr lang="pl-PL" dirty="0" smtClean="0"/>
              <a:t> of Science </a:t>
            </a:r>
            <a:r>
              <a:rPr lang="pl-PL" dirty="0" err="1" smtClean="0"/>
              <a:t>related</a:t>
            </a:r>
            <a:r>
              <a:rPr lang="pl-PL" dirty="0" smtClean="0"/>
              <a:t> to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restructuring</a:t>
            </a:r>
            <a:r>
              <a:rPr lang="pl-PL" dirty="0" smtClean="0"/>
              <a:t> of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Polish</a:t>
            </a:r>
            <a:r>
              <a:rPr lang="pl-PL" dirty="0" smtClean="0"/>
              <a:t> </a:t>
            </a:r>
            <a:r>
              <a:rPr lang="pl-PL" dirty="0" err="1" smtClean="0"/>
              <a:t>post-communist</a:t>
            </a:r>
            <a:r>
              <a:rPr lang="pl-PL" dirty="0" smtClean="0"/>
              <a:t> </a:t>
            </a:r>
            <a:r>
              <a:rPr lang="pl-PL" dirty="0" err="1" smtClean="0"/>
              <a:t>R&amp;D</a:t>
            </a:r>
            <a:r>
              <a:rPr lang="pl-PL" dirty="0" smtClean="0"/>
              <a:t> </a:t>
            </a:r>
            <a:r>
              <a:rPr lang="pl-PL" dirty="0" err="1" smtClean="0"/>
              <a:t>sector</a:t>
            </a:r>
            <a:r>
              <a:rPr lang="pl-PL" dirty="0" smtClean="0"/>
              <a:t>.</a:t>
            </a:r>
          </a:p>
          <a:p>
            <a:endParaRPr lang="pl-PL" dirty="0" smtClean="0"/>
          </a:p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R&amp;D</a:t>
            </a:r>
            <a:r>
              <a:rPr lang="pl-PL" dirty="0" smtClean="0"/>
              <a:t> </a:t>
            </a:r>
            <a:r>
              <a:rPr lang="pl-PL" dirty="0" err="1" smtClean="0"/>
              <a:t>sector</a:t>
            </a:r>
            <a:r>
              <a:rPr lang="pl-PL" dirty="0" smtClean="0"/>
              <a:t> </a:t>
            </a:r>
            <a:r>
              <a:rPr lang="pl-PL" dirty="0" err="1" smtClean="0"/>
              <a:t>used</a:t>
            </a:r>
            <a:r>
              <a:rPr lang="pl-PL" dirty="0" smtClean="0"/>
              <a:t> to be </a:t>
            </a:r>
            <a:r>
              <a:rPr lang="pl-PL" dirty="0" err="1" smtClean="0"/>
              <a:t>fragmented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many </a:t>
            </a:r>
            <a:r>
              <a:rPr lang="pl-PL" dirty="0" err="1" smtClean="0"/>
              <a:t>narrowly</a:t>
            </a:r>
            <a:r>
              <a:rPr lang="pl-PL" dirty="0" smtClean="0"/>
              <a:t> </a:t>
            </a:r>
            <a:r>
              <a:rPr lang="pl-PL" dirty="0" err="1" smtClean="0"/>
              <a:t>specialised</a:t>
            </a:r>
            <a:r>
              <a:rPr lang="pl-PL" dirty="0" smtClean="0"/>
              <a:t> </a:t>
            </a:r>
            <a:r>
              <a:rPr lang="pl-PL" dirty="0" err="1" smtClean="0"/>
              <a:t>institutes</a:t>
            </a:r>
            <a:r>
              <a:rPr lang="pl-PL" dirty="0" smtClean="0"/>
              <a:t>.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key</a:t>
            </a:r>
            <a:r>
              <a:rPr lang="pl-PL" dirty="0" smtClean="0"/>
              <a:t> idea, </a:t>
            </a:r>
            <a:r>
              <a:rPr lang="pl-PL" dirty="0" err="1" smtClean="0"/>
              <a:t>when</a:t>
            </a:r>
            <a:r>
              <a:rPr lang="pl-PL" dirty="0" smtClean="0"/>
              <a:t> </a:t>
            </a:r>
            <a:r>
              <a:rPr lang="pl-PL" dirty="0" err="1" smtClean="0"/>
              <a:t>creating</a:t>
            </a:r>
            <a:r>
              <a:rPr lang="pl-PL" dirty="0" smtClean="0"/>
              <a:t> TECHNOLOGY PARTNERS, was to </a:t>
            </a:r>
            <a:r>
              <a:rPr lang="pl-PL" dirty="0" err="1" smtClean="0"/>
              <a:t>assemble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potential</a:t>
            </a:r>
            <a:r>
              <a:rPr lang="pl-PL" dirty="0" smtClean="0"/>
              <a:t> of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RTOs</a:t>
            </a:r>
            <a:r>
              <a:rPr lang="pl-PL" dirty="0" smtClean="0"/>
              <a:t> and </a:t>
            </a:r>
            <a:r>
              <a:rPr lang="pl-PL" dirty="0" err="1" smtClean="0"/>
              <a:t>create</a:t>
            </a:r>
            <a:r>
              <a:rPr lang="pl-PL" dirty="0" smtClean="0"/>
              <a:t> a </a:t>
            </a:r>
            <a:r>
              <a:rPr lang="pl-PL" dirty="0" err="1" smtClean="0"/>
              <a:t>critical</a:t>
            </a:r>
            <a:r>
              <a:rPr lang="pl-PL" dirty="0" smtClean="0"/>
              <a:t> mass </a:t>
            </a:r>
            <a:r>
              <a:rPr lang="pl-PL" dirty="0" err="1" smtClean="0"/>
              <a:t>able</a:t>
            </a:r>
            <a:r>
              <a:rPr lang="pl-PL" dirty="0" smtClean="0"/>
              <a:t> to </a:t>
            </a:r>
            <a:r>
              <a:rPr lang="pl-PL" dirty="0" err="1" smtClean="0"/>
              <a:t>perform</a:t>
            </a:r>
            <a:r>
              <a:rPr lang="pl-PL" dirty="0" smtClean="0"/>
              <a:t> </a:t>
            </a:r>
            <a:r>
              <a:rPr lang="pl-PL" dirty="0" err="1" smtClean="0"/>
              <a:t>large</a:t>
            </a:r>
            <a:r>
              <a:rPr lang="pl-PL" dirty="0" smtClean="0"/>
              <a:t> </a:t>
            </a:r>
            <a:r>
              <a:rPr lang="pl-PL" dirty="0" err="1" smtClean="0"/>
              <a:t>multidisciplinary</a:t>
            </a:r>
            <a:r>
              <a:rPr lang="pl-PL" dirty="0" smtClean="0"/>
              <a:t> </a:t>
            </a:r>
            <a:r>
              <a:rPr lang="pl-PL" dirty="0" err="1" smtClean="0"/>
              <a:t>projects</a:t>
            </a:r>
            <a:r>
              <a:rPr lang="pl-PL" dirty="0" smtClean="0"/>
              <a:t>.</a:t>
            </a:r>
          </a:p>
          <a:p>
            <a:endParaRPr lang="pl-PL" dirty="0" smtClean="0"/>
          </a:p>
          <a:p>
            <a:r>
              <a:rPr lang="pl-PL" dirty="0" smtClean="0"/>
              <a:t>We </a:t>
            </a:r>
            <a:r>
              <a:rPr lang="pl-PL" dirty="0" err="1" smtClean="0"/>
              <a:t>then</a:t>
            </a:r>
            <a:r>
              <a:rPr lang="pl-PL" dirty="0" smtClean="0"/>
              <a:t> </a:t>
            </a:r>
            <a:r>
              <a:rPr lang="pl-PL" dirty="0" err="1" smtClean="0"/>
              <a:t>created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TECHNOLOGY PARTNERS </a:t>
            </a:r>
            <a:r>
              <a:rPr lang="pl-PL" dirty="0" err="1" smtClean="0"/>
              <a:t>Consortium</a:t>
            </a:r>
            <a:r>
              <a:rPr lang="pl-PL" dirty="0" smtClean="0"/>
              <a:t> </a:t>
            </a:r>
            <a:r>
              <a:rPr lang="pl-PL" dirty="0" err="1" smtClean="0"/>
              <a:t>composed</a:t>
            </a:r>
            <a:r>
              <a:rPr lang="pl-PL" dirty="0" smtClean="0"/>
              <a:t> of 10 </a:t>
            </a:r>
            <a:r>
              <a:rPr lang="pl-PL" dirty="0" err="1" smtClean="0"/>
              <a:t>different</a:t>
            </a:r>
            <a:r>
              <a:rPr lang="pl-PL" dirty="0" smtClean="0"/>
              <a:t> </a:t>
            </a:r>
            <a:r>
              <a:rPr lang="pl-PL" dirty="0" err="1" smtClean="0"/>
              <a:t>RTOs</a:t>
            </a:r>
            <a:r>
              <a:rPr lang="pl-PL" dirty="0" smtClean="0"/>
              <a:t>, </a:t>
            </a:r>
            <a:r>
              <a:rPr lang="pl-PL" dirty="0" err="1" smtClean="0"/>
              <a:t>who</a:t>
            </a:r>
            <a:r>
              <a:rPr lang="pl-PL" dirty="0" smtClean="0"/>
              <a:t> </a:t>
            </a:r>
            <a:r>
              <a:rPr lang="pl-PL" dirty="0" err="1" smtClean="0"/>
              <a:t>decided</a:t>
            </a:r>
            <a:r>
              <a:rPr lang="pl-PL" dirty="0" smtClean="0"/>
              <a:t> to </a:t>
            </a:r>
            <a:r>
              <a:rPr lang="pl-PL" dirty="0" err="1" smtClean="0"/>
              <a:t>cooperate</a:t>
            </a:r>
            <a:r>
              <a:rPr lang="pl-PL" dirty="0" smtClean="0"/>
              <a:t>, and we set </a:t>
            </a:r>
            <a:r>
              <a:rPr lang="pl-PL" dirty="0" err="1" smtClean="0"/>
              <a:t>up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TECHNOLOGY PARTNERS </a:t>
            </a:r>
            <a:r>
              <a:rPr lang="pl-PL" dirty="0" err="1" smtClean="0"/>
              <a:t>Foundation</a:t>
            </a:r>
            <a:r>
              <a:rPr lang="pl-PL" dirty="0" smtClean="0"/>
              <a:t> as a legal body to </a:t>
            </a:r>
            <a:r>
              <a:rPr lang="pl-PL" dirty="0" err="1" smtClean="0"/>
              <a:t>animate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work</a:t>
            </a:r>
            <a:r>
              <a:rPr lang="pl-PL" dirty="0" smtClean="0"/>
              <a:t> of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Consortium</a:t>
            </a:r>
            <a:r>
              <a:rPr lang="pl-PL" dirty="0" smtClean="0"/>
              <a:t>.</a:t>
            </a:r>
          </a:p>
          <a:p>
            <a:endParaRPr lang="pl-PL" dirty="0" smtClean="0"/>
          </a:p>
          <a:p>
            <a:r>
              <a:rPr lang="pl-PL" dirty="0" err="1" smtClean="0"/>
              <a:t>The</a:t>
            </a:r>
            <a:r>
              <a:rPr lang="pl-PL" dirty="0" smtClean="0"/>
              <a:t> TECHNOLOGY PARTNERS </a:t>
            </a:r>
            <a:r>
              <a:rPr lang="pl-PL" dirty="0" err="1" smtClean="0"/>
              <a:t>Foundation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a </a:t>
            </a:r>
            <a:r>
              <a:rPr lang="pl-PL" dirty="0" err="1" smtClean="0"/>
              <a:t>Research</a:t>
            </a:r>
            <a:r>
              <a:rPr lang="pl-PL" dirty="0" smtClean="0"/>
              <a:t> and Technology </a:t>
            </a:r>
            <a:r>
              <a:rPr lang="pl-PL" dirty="0" err="1" smtClean="0"/>
              <a:t>Organisation</a:t>
            </a:r>
            <a:r>
              <a:rPr lang="pl-PL" dirty="0" smtClean="0"/>
              <a:t>. We </a:t>
            </a:r>
            <a:r>
              <a:rPr lang="pl-PL" dirty="0" err="1" smtClean="0"/>
              <a:t>specialise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management of </a:t>
            </a:r>
            <a:r>
              <a:rPr lang="pl-PL" dirty="0" err="1" smtClean="0"/>
              <a:t>research</a:t>
            </a:r>
            <a:r>
              <a:rPr lang="pl-PL" dirty="0" smtClean="0"/>
              <a:t>, development and </a:t>
            </a:r>
            <a:r>
              <a:rPr lang="pl-PL" dirty="0" err="1" smtClean="0"/>
              <a:t>innovation</a:t>
            </a:r>
            <a:r>
              <a:rPr lang="pl-PL" dirty="0" smtClean="0"/>
              <a:t> </a:t>
            </a:r>
            <a:r>
              <a:rPr lang="pl-PL" dirty="0" err="1" smtClean="0"/>
              <a:t>activities</a:t>
            </a:r>
            <a:r>
              <a:rPr lang="pl-PL" dirty="0" smtClean="0"/>
              <a:t>, </a:t>
            </a:r>
            <a:r>
              <a:rPr lang="pl-PL" dirty="0" err="1" smtClean="0"/>
              <a:t>especially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context</a:t>
            </a:r>
            <a:r>
              <a:rPr lang="pl-PL" dirty="0" smtClean="0"/>
              <a:t> of </a:t>
            </a:r>
            <a:r>
              <a:rPr lang="pl-PL" dirty="0" err="1" smtClean="0"/>
              <a:t>large</a:t>
            </a:r>
            <a:r>
              <a:rPr lang="pl-PL" dirty="0" smtClean="0"/>
              <a:t>, </a:t>
            </a:r>
            <a:r>
              <a:rPr lang="pl-PL" dirty="0" err="1" smtClean="0"/>
              <a:t>interdisciplinary</a:t>
            </a:r>
            <a:r>
              <a:rPr lang="pl-PL" dirty="0" smtClean="0"/>
              <a:t> </a:t>
            </a:r>
            <a:r>
              <a:rPr lang="pl-PL" dirty="0" err="1" smtClean="0"/>
              <a:t>projects</a:t>
            </a:r>
            <a:r>
              <a:rPr lang="pl-PL" dirty="0" smtClean="0"/>
              <a:t> </a:t>
            </a:r>
            <a:r>
              <a:rPr lang="pl-PL" dirty="0" err="1" smtClean="0"/>
              <a:t>which</a:t>
            </a:r>
            <a:r>
              <a:rPr lang="pl-PL" dirty="0" smtClean="0"/>
              <a:t> we </a:t>
            </a:r>
            <a:r>
              <a:rPr lang="pl-PL" dirty="0" err="1" smtClean="0"/>
              <a:t>coordinate</a:t>
            </a:r>
            <a:r>
              <a:rPr lang="pl-PL" dirty="0" smtClean="0"/>
              <a:t>.</a:t>
            </a:r>
          </a:p>
          <a:p>
            <a:endParaRPr lang="pl-PL" dirty="0" smtClean="0"/>
          </a:p>
          <a:p>
            <a:r>
              <a:rPr lang="pl-PL" dirty="0" smtClean="0"/>
              <a:t>We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privately-owned</a:t>
            </a:r>
            <a:r>
              <a:rPr lang="pl-PL" dirty="0" smtClean="0"/>
              <a:t>, </a:t>
            </a:r>
            <a:r>
              <a:rPr lang="pl-PL" dirty="0" err="1" smtClean="0"/>
              <a:t>which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unique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Poland for an RTO, but we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also</a:t>
            </a:r>
            <a:r>
              <a:rPr lang="pl-PL" dirty="0" smtClean="0"/>
              <a:t> non for-profit.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l-PL" dirty="0" err="1" smtClean="0"/>
              <a:t>The</a:t>
            </a:r>
            <a:r>
              <a:rPr lang="pl-PL" dirty="0" smtClean="0"/>
              <a:t> TECHNOLOGY PARTNERS </a:t>
            </a:r>
            <a:r>
              <a:rPr lang="pl-PL" dirty="0" err="1" smtClean="0"/>
              <a:t>Consortium</a:t>
            </a:r>
            <a:r>
              <a:rPr lang="pl-PL" dirty="0" smtClean="0"/>
              <a:t>  </a:t>
            </a:r>
            <a:r>
              <a:rPr lang="pl-PL" dirty="0" err="1" smtClean="0"/>
              <a:t>currently</a:t>
            </a:r>
            <a:r>
              <a:rPr lang="pl-PL" dirty="0" smtClean="0"/>
              <a:t> </a:t>
            </a:r>
            <a:r>
              <a:rPr lang="pl-PL" dirty="0" err="1" smtClean="0"/>
              <a:t>consists</a:t>
            </a:r>
            <a:r>
              <a:rPr lang="pl-PL" dirty="0" smtClean="0"/>
              <a:t> of 8 </a:t>
            </a:r>
            <a:r>
              <a:rPr lang="pl-PL" dirty="0" err="1" smtClean="0"/>
              <a:t>Polish</a:t>
            </a:r>
            <a:r>
              <a:rPr lang="pl-PL" dirty="0" smtClean="0"/>
              <a:t> </a:t>
            </a:r>
            <a:r>
              <a:rPr lang="pl-PL" dirty="0" err="1" smtClean="0"/>
              <a:t>RTOs</a:t>
            </a:r>
            <a:r>
              <a:rPr lang="pl-PL" dirty="0" smtClean="0"/>
              <a:t>.</a:t>
            </a:r>
          </a:p>
          <a:p>
            <a:endParaRPr lang="pl-PL" dirty="0" smtClean="0"/>
          </a:p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potential</a:t>
            </a:r>
            <a:r>
              <a:rPr lang="pl-PL" dirty="0" smtClean="0"/>
              <a:t> of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Consortium</a:t>
            </a:r>
            <a:r>
              <a:rPr lang="pl-PL" dirty="0" smtClean="0"/>
              <a:t> </a:t>
            </a:r>
            <a:r>
              <a:rPr lang="pl-PL" dirty="0" err="1" smtClean="0"/>
              <a:t>exceeds</a:t>
            </a:r>
            <a:r>
              <a:rPr lang="pl-PL" dirty="0" smtClean="0"/>
              <a:t> </a:t>
            </a:r>
            <a:r>
              <a:rPr lang="pl-PL" dirty="0" err="1" smtClean="0"/>
              <a:t>fifteen</a:t>
            </a:r>
            <a:r>
              <a:rPr lang="pl-PL" dirty="0" smtClean="0"/>
              <a:t> </a:t>
            </a:r>
            <a:r>
              <a:rPr lang="pl-PL" dirty="0" err="1" smtClean="0"/>
              <a:t>hundred</a:t>
            </a:r>
            <a:r>
              <a:rPr lang="pl-PL" dirty="0" smtClean="0"/>
              <a:t> </a:t>
            </a:r>
            <a:r>
              <a:rPr lang="pl-PL" dirty="0" err="1" smtClean="0"/>
              <a:t>researchers</a:t>
            </a:r>
            <a:r>
              <a:rPr lang="pl-PL" dirty="0" smtClean="0"/>
              <a:t> and one </a:t>
            </a:r>
            <a:r>
              <a:rPr lang="pl-PL" dirty="0" err="1" smtClean="0"/>
              <a:t>hundred</a:t>
            </a:r>
            <a:r>
              <a:rPr lang="pl-PL" dirty="0" smtClean="0"/>
              <a:t> </a:t>
            </a:r>
            <a:r>
              <a:rPr lang="pl-PL" dirty="0" err="1" smtClean="0"/>
              <a:t>million</a:t>
            </a:r>
            <a:r>
              <a:rPr lang="pl-PL" dirty="0" smtClean="0"/>
              <a:t> </a:t>
            </a:r>
            <a:r>
              <a:rPr lang="pl-PL" dirty="0" err="1" smtClean="0"/>
              <a:t>EURo</a:t>
            </a:r>
            <a:r>
              <a:rPr lang="pl-PL" dirty="0" smtClean="0"/>
              <a:t> of </a:t>
            </a:r>
            <a:r>
              <a:rPr lang="pl-PL" dirty="0" err="1" smtClean="0"/>
              <a:t>yearly</a:t>
            </a:r>
            <a:r>
              <a:rPr lang="pl-PL" dirty="0" smtClean="0"/>
              <a:t> </a:t>
            </a:r>
            <a:r>
              <a:rPr lang="pl-PL" dirty="0" err="1" smtClean="0"/>
              <a:t>revenues</a:t>
            </a:r>
            <a:r>
              <a:rPr lang="pl-PL" dirty="0" smtClean="0"/>
              <a:t>.</a:t>
            </a:r>
          </a:p>
          <a:p>
            <a:endParaRPr lang="pl-PL" dirty="0" smtClean="0"/>
          </a:p>
          <a:p>
            <a:r>
              <a:rPr lang="pl-PL" dirty="0" smtClean="0"/>
              <a:t>We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multidisciplinary</a:t>
            </a:r>
            <a:r>
              <a:rPr lang="pl-PL" dirty="0" smtClean="0"/>
              <a:t>:</a:t>
            </a:r>
          </a:p>
          <a:p>
            <a:r>
              <a:rPr lang="pl-PL" dirty="0" err="1" smtClean="0"/>
              <a:t>From</a:t>
            </a:r>
            <a:r>
              <a:rPr lang="pl-PL" dirty="0" smtClean="0"/>
              <a:t> Non </a:t>
            </a:r>
            <a:r>
              <a:rPr lang="pl-PL" dirty="0" err="1" smtClean="0"/>
              <a:t>Ferrous</a:t>
            </a:r>
            <a:r>
              <a:rPr lang="pl-PL" dirty="0" smtClean="0"/>
              <a:t> </a:t>
            </a:r>
            <a:r>
              <a:rPr lang="pl-PL" dirty="0" err="1" smtClean="0"/>
              <a:t>Metals</a:t>
            </a:r>
            <a:r>
              <a:rPr lang="pl-PL" dirty="0" smtClean="0"/>
              <a:t>, </a:t>
            </a:r>
            <a:r>
              <a:rPr lang="pl-PL" dirty="0" err="1" smtClean="0"/>
              <a:t>through</a:t>
            </a:r>
            <a:r>
              <a:rPr lang="pl-PL" dirty="0" smtClean="0"/>
              <a:t> </a:t>
            </a:r>
            <a:r>
              <a:rPr lang="pl-PL" dirty="0" err="1" smtClean="0"/>
              <a:t>Advanced</a:t>
            </a:r>
            <a:r>
              <a:rPr lang="pl-PL" dirty="0" smtClean="0"/>
              <a:t> Manufacturing Technologies, </a:t>
            </a:r>
            <a:r>
              <a:rPr lang="pl-PL" dirty="0" err="1" smtClean="0"/>
              <a:t>Aerospace</a:t>
            </a:r>
            <a:r>
              <a:rPr lang="pl-PL" dirty="0" smtClean="0"/>
              <a:t>, Applied </a:t>
            </a:r>
            <a:r>
              <a:rPr lang="pl-PL" dirty="0" err="1" smtClean="0"/>
              <a:t>Optics</a:t>
            </a:r>
            <a:r>
              <a:rPr lang="pl-PL" dirty="0" smtClean="0"/>
              <a:t>, Road and Bridges, Logistics and </a:t>
            </a:r>
            <a:r>
              <a:rPr lang="pl-PL" dirty="0" err="1" smtClean="0"/>
              <a:t>Warehousing</a:t>
            </a:r>
            <a:r>
              <a:rPr lang="pl-PL" dirty="0" smtClean="0"/>
              <a:t>, </a:t>
            </a:r>
            <a:r>
              <a:rPr lang="pl-PL" dirty="0" err="1" smtClean="0"/>
              <a:t>till</a:t>
            </a:r>
            <a:r>
              <a:rPr lang="pl-PL" dirty="0" smtClean="0"/>
              <a:t> Precision </a:t>
            </a:r>
            <a:r>
              <a:rPr lang="pl-PL" dirty="0" err="1" smtClean="0"/>
              <a:t>Mechanics</a:t>
            </a:r>
            <a:r>
              <a:rPr lang="pl-PL" dirty="0" smtClean="0"/>
              <a:t>.</a:t>
            </a:r>
          </a:p>
          <a:p>
            <a:endParaRPr lang="pl-PL" dirty="0" smtClean="0"/>
          </a:p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Institutes</a:t>
            </a:r>
            <a:r>
              <a:rPr lang="pl-PL" dirty="0" smtClean="0"/>
              <a:t> </a:t>
            </a:r>
            <a:r>
              <a:rPr lang="pl-PL" dirty="0" err="1" smtClean="0"/>
              <a:t>mentionned</a:t>
            </a:r>
            <a:r>
              <a:rPr lang="pl-PL" dirty="0" smtClean="0"/>
              <a:t> on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slide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main</a:t>
            </a:r>
            <a:r>
              <a:rPr lang="pl-PL" dirty="0" smtClean="0"/>
              <a:t> </a:t>
            </a:r>
            <a:r>
              <a:rPr lang="pl-PL" dirty="0" err="1" smtClean="0"/>
              <a:t>participants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projects</a:t>
            </a:r>
            <a:r>
              <a:rPr lang="pl-PL" dirty="0" smtClean="0"/>
              <a:t> </a:t>
            </a:r>
            <a:r>
              <a:rPr lang="pl-PL" dirty="0" err="1" smtClean="0"/>
              <a:t>managed</a:t>
            </a:r>
            <a:r>
              <a:rPr lang="pl-PL" dirty="0" smtClean="0"/>
              <a:t> by </a:t>
            </a:r>
            <a:r>
              <a:rPr lang="pl-PL" dirty="0" err="1" smtClean="0"/>
              <a:t>the</a:t>
            </a:r>
            <a:r>
              <a:rPr lang="pl-PL" dirty="0" smtClean="0"/>
              <a:t> TECHNOLOGY PARTNERS </a:t>
            </a:r>
            <a:r>
              <a:rPr lang="pl-PL" dirty="0" err="1" smtClean="0"/>
              <a:t>Foundation</a:t>
            </a:r>
            <a:r>
              <a:rPr lang="pl-PL" dirty="0" smtClean="0"/>
              <a:t>. </a:t>
            </a:r>
          </a:p>
          <a:p>
            <a:r>
              <a:rPr lang="pl-PL" dirty="0" smtClean="0"/>
              <a:t>But we </a:t>
            </a:r>
            <a:r>
              <a:rPr lang="pl-PL" dirty="0" err="1" smtClean="0"/>
              <a:t>also</a:t>
            </a:r>
            <a:r>
              <a:rPr lang="pl-PL" dirty="0" smtClean="0"/>
              <a:t> </a:t>
            </a:r>
            <a:r>
              <a:rPr lang="pl-PL" dirty="0" err="1" smtClean="0"/>
              <a:t>cooperate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other</a:t>
            </a:r>
            <a:r>
              <a:rPr lang="pl-PL" dirty="0" smtClean="0"/>
              <a:t> </a:t>
            </a:r>
            <a:r>
              <a:rPr lang="pl-PL" dirty="0" err="1" smtClean="0"/>
              <a:t>institutions</a:t>
            </a:r>
            <a:r>
              <a:rPr lang="pl-PL" dirty="0" smtClean="0"/>
              <a:t>, </a:t>
            </a:r>
            <a:r>
              <a:rPr lang="pl-PL" dirty="0" err="1" smtClean="0"/>
              <a:t>mainly</a:t>
            </a:r>
            <a:r>
              <a:rPr lang="pl-PL" dirty="0" smtClean="0"/>
              <a:t> </a:t>
            </a:r>
            <a:r>
              <a:rPr lang="pl-PL" dirty="0" err="1" smtClean="0"/>
              <a:t>universities</a:t>
            </a:r>
            <a:r>
              <a:rPr lang="pl-PL" dirty="0" smtClean="0"/>
              <a:t>.</a:t>
            </a:r>
          </a:p>
          <a:p>
            <a:r>
              <a:rPr lang="pl-PL" dirty="0" smtClean="0"/>
              <a:t>And we </a:t>
            </a:r>
            <a:r>
              <a:rPr lang="pl-PL" dirty="0" err="1" smtClean="0"/>
              <a:t>cooperate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SMEs</a:t>
            </a:r>
            <a:r>
              <a:rPr lang="pl-PL" dirty="0" smtClean="0"/>
              <a:t> </a:t>
            </a:r>
            <a:r>
              <a:rPr lang="pl-PL" dirty="0" err="1" smtClean="0"/>
              <a:t>doing</a:t>
            </a:r>
            <a:r>
              <a:rPr lang="pl-PL" dirty="0" smtClean="0"/>
              <a:t> </a:t>
            </a:r>
            <a:r>
              <a:rPr lang="pl-PL" dirty="0" err="1" smtClean="0"/>
              <a:t>research</a:t>
            </a:r>
            <a:r>
              <a:rPr lang="pl-PL" dirty="0" smtClean="0"/>
              <a:t>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l-PL" u="sng" dirty="0" err="1" smtClean="0"/>
              <a:t>What</a:t>
            </a:r>
            <a:r>
              <a:rPr lang="pl-PL" u="sng" dirty="0" smtClean="0"/>
              <a:t> </a:t>
            </a:r>
            <a:r>
              <a:rPr lang="pl-PL" u="sng" dirty="0" err="1" smtClean="0"/>
              <a:t>does</a:t>
            </a:r>
            <a:r>
              <a:rPr lang="pl-PL" u="sng" dirty="0" smtClean="0"/>
              <a:t> </a:t>
            </a:r>
            <a:r>
              <a:rPr lang="pl-PL" u="sng" dirty="0" err="1" smtClean="0"/>
              <a:t>the</a:t>
            </a:r>
            <a:r>
              <a:rPr lang="pl-PL" u="sng" dirty="0" smtClean="0"/>
              <a:t> </a:t>
            </a:r>
            <a:r>
              <a:rPr lang="pl-PL" u="sng" dirty="0" err="1" smtClean="0"/>
              <a:t>Foundation</a:t>
            </a:r>
            <a:r>
              <a:rPr lang="pl-PL" u="sng" dirty="0" smtClean="0"/>
              <a:t> do?</a:t>
            </a:r>
          </a:p>
          <a:p>
            <a:endParaRPr lang="pl-PL" dirty="0" smtClean="0"/>
          </a:p>
          <a:p>
            <a:r>
              <a:rPr lang="pl-PL" dirty="0" smtClean="0"/>
              <a:t>We </a:t>
            </a:r>
            <a:r>
              <a:rPr lang="pl-PL" dirty="0" err="1" smtClean="0"/>
              <a:t>generate</a:t>
            </a:r>
            <a:r>
              <a:rPr lang="pl-PL" dirty="0" smtClean="0"/>
              <a:t> </a:t>
            </a:r>
            <a:r>
              <a:rPr lang="pl-PL" dirty="0" err="1" smtClean="0"/>
              <a:t>R&amp;D</a:t>
            </a:r>
            <a:r>
              <a:rPr lang="pl-PL" dirty="0" smtClean="0"/>
              <a:t> </a:t>
            </a:r>
            <a:r>
              <a:rPr lang="pl-PL" dirty="0" err="1" smtClean="0"/>
              <a:t>projects</a:t>
            </a:r>
            <a:r>
              <a:rPr lang="pl-PL" dirty="0" smtClean="0"/>
              <a:t>: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pl-PL" dirty="0" smtClean="0"/>
              <a:t>We </a:t>
            </a:r>
            <a:r>
              <a:rPr lang="pl-PL" dirty="0" err="1" smtClean="0"/>
              <a:t>look</a:t>
            </a:r>
            <a:r>
              <a:rPr lang="pl-PL" dirty="0" smtClean="0"/>
              <a:t> for industrial partners and </a:t>
            </a:r>
            <a:r>
              <a:rPr lang="pl-PL" dirty="0" err="1" smtClean="0"/>
              <a:t>establish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them</a:t>
            </a:r>
            <a:r>
              <a:rPr lang="pl-PL" dirty="0" smtClean="0"/>
              <a:t> a long-term </a:t>
            </a:r>
            <a:r>
              <a:rPr lang="pl-PL" dirty="0" err="1" smtClean="0"/>
              <a:t>relationship</a:t>
            </a:r>
            <a:r>
              <a:rPr lang="pl-PL" dirty="0" smtClean="0"/>
              <a:t> (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main</a:t>
            </a:r>
            <a:r>
              <a:rPr lang="pl-PL" dirty="0" smtClean="0"/>
              <a:t> </a:t>
            </a:r>
            <a:r>
              <a:rPr lang="pl-PL" dirty="0" err="1" smtClean="0"/>
              <a:t>partner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Airbus)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pl-PL" dirty="0" smtClean="0"/>
              <a:t>We </a:t>
            </a:r>
            <a:r>
              <a:rPr lang="pl-PL" dirty="0" err="1" smtClean="0"/>
              <a:t>look</a:t>
            </a:r>
            <a:r>
              <a:rPr lang="pl-PL" dirty="0" smtClean="0"/>
              <a:t> for </a:t>
            </a:r>
            <a:r>
              <a:rPr lang="pl-PL" dirty="0" err="1" smtClean="0"/>
              <a:t>research</a:t>
            </a:r>
            <a:r>
              <a:rPr lang="pl-PL" dirty="0" smtClean="0"/>
              <a:t> partners.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pl-PL" dirty="0" smtClean="0"/>
              <a:t>We </a:t>
            </a:r>
            <a:r>
              <a:rPr lang="pl-PL" dirty="0" err="1" smtClean="0"/>
              <a:t>look</a:t>
            </a:r>
            <a:r>
              <a:rPr lang="pl-PL" dirty="0" smtClean="0"/>
              <a:t> for </a:t>
            </a:r>
            <a:r>
              <a:rPr lang="pl-PL" dirty="0" err="1" smtClean="0"/>
              <a:t>funding</a:t>
            </a:r>
            <a:r>
              <a:rPr lang="pl-PL" dirty="0" smtClean="0"/>
              <a:t> – </a:t>
            </a:r>
            <a:r>
              <a:rPr lang="pl-PL" dirty="0" err="1" smtClean="0"/>
              <a:t>private</a:t>
            </a:r>
            <a:r>
              <a:rPr lang="pl-PL" dirty="0" smtClean="0"/>
              <a:t>, </a:t>
            </a:r>
            <a:r>
              <a:rPr lang="pl-PL" dirty="0" err="1" smtClean="0"/>
              <a:t>European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National </a:t>
            </a:r>
            <a:r>
              <a:rPr lang="pl-PL" dirty="0" err="1" smtClean="0"/>
              <a:t>money</a:t>
            </a:r>
            <a:r>
              <a:rPr lang="pl-PL" dirty="0" smtClean="0"/>
              <a:t> to fund </a:t>
            </a:r>
            <a:r>
              <a:rPr lang="pl-PL" dirty="0" err="1" smtClean="0"/>
              <a:t>research</a:t>
            </a:r>
            <a:r>
              <a:rPr lang="pl-PL" dirty="0" smtClean="0"/>
              <a:t>.</a:t>
            </a:r>
          </a:p>
          <a:p>
            <a:endParaRPr lang="pl-PL" dirty="0" smtClean="0"/>
          </a:p>
          <a:p>
            <a:r>
              <a:rPr lang="pl-PL" dirty="0" smtClean="0"/>
              <a:t>We </a:t>
            </a:r>
            <a:r>
              <a:rPr lang="pl-PL" dirty="0" err="1" smtClean="0"/>
              <a:t>assemble</a:t>
            </a:r>
            <a:r>
              <a:rPr lang="pl-PL" dirty="0" smtClean="0"/>
              <a:t> </a:t>
            </a:r>
            <a:r>
              <a:rPr lang="pl-PL" dirty="0" err="1" smtClean="0"/>
              <a:t>research</a:t>
            </a:r>
            <a:r>
              <a:rPr lang="pl-PL" dirty="0" smtClean="0"/>
              <a:t> </a:t>
            </a:r>
            <a:r>
              <a:rPr lang="pl-PL" dirty="0" err="1" smtClean="0"/>
              <a:t>teams</a:t>
            </a:r>
            <a:r>
              <a:rPr lang="pl-PL" dirty="0" smtClean="0"/>
              <a:t> (</a:t>
            </a:r>
            <a:r>
              <a:rPr lang="pl-PL" dirty="0" err="1" smtClean="0"/>
              <a:t>from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different</a:t>
            </a:r>
            <a:r>
              <a:rPr lang="pl-PL" dirty="0" smtClean="0"/>
              <a:t> </a:t>
            </a:r>
            <a:r>
              <a:rPr lang="pl-PL" dirty="0" err="1" smtClean="0"/>
              <a:t>institutes</a:t>
            </a:r>
            <a:r>
              <a:rPr lang="pl-PL" dirty="0" smtClean="0"/>
              <a:t>) and we </a:t>
            </a:r>
            <a:r>
              <a:rPr lang="pl-PL" dirty="0" err="1" smtClean="0"/>
              <a:t>hire</a:t>
            </a:r>
            <a:r>
              <a:rPr lang="pl-PL" dirty="0" smtClean="0"/>
              <a:t> </a:t>
            </a:r>
            <a:r>
              <a:rPr lang="pl-PL" dirty="0" err="1" smtClean="0"/>
              <a:t>research</a:t>
            </a:r>
            <a:r>
              <a:rPr lang="pl-PL" dirty="0" smtClean="0"/>
              <a:t> </a:t>
            </a:r>
            <a:r>
              <a:rPr lang="pl-PL" dirty="0" err="1" smtClean="0"/>
              <a:t>labs</a:t>
            </a:r>
            <a:r>
              <a:rPr lang="pl-PL" dirty="0" smtClean="0"/>
              <a:t>.</a:t>
            </a:r>
          </a:p>
          <a:p>
            <a:endParaRPr lang="pl-PL" dirty="0" smtClean="0"/>
          </a:p>
          <a:p>
            <a:r>
              <a:rPr lang="pl-PL" dirty="0" smtClean="0"/>
              <a:t>We </a:t>
            </a:r>
            <a:r>
              <a:rPr lang="pl-PL" dirty="0" err="1" smtClean="0"/>
              <a:t>perform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projects</a:t>
            </a:r>
            <a:r>
              <a:rPr lang="pl-PL" dirty="0" smtClean="0"/>
              <a:t> </a:t>
            </a:r>
            <a:r>
              <a:rPr lang="pl-PL" dirty="0" err="1" smtClean="0"/>
              <a:t>taking</a:t>
            </a:r>
            <a:r>
              <a:rPr lang="pl-PL" dirty="0" smtClean="0"/>
              <a:t> </a:t>
            </a:r>
            <a:r>
              <a:rPr lang="pl-PL" dirty="0" err="1" smtClean="0"/>
              <a:t>full</a:t>
            </a:r>
            <a:r>
              <a:rPr lang="pl-PL" dirty="0" smtClean="0"/>
              <a:t> </a:t>
            </a:r>
            <a:r>
              <a:rPr lang="pl-PL" dirty="0" err="1" smtClean="0"/>
              <a:t>responsibility</a:t>
            </a:r>
            <a:r>
              <a:rPr lang="pl-PL" dirty="0" smtClean="0"/>
              <a:t> for </a:t>
            </a:r>
            <a:r>
              <a:rPr lang="pl-PL" dirty="0" err="1" smtClean="0"/>
              <a:t>project</a:t>
            </a:r>
            <a:r>
              <a:rPr lang="pl-PL" dirty="0" smtClean="0"/>
              <a:t> </a:t>
            </a:r>
            <a:r>
              <a:rPr lang="pl-PL" dirty="0" err="1" smtClean="0"/>
              <a:t>results</a:t>
            </a:r>
            <a:r>
              <a:rPr lang="pl-PL" dirty="0" smtClean="0"/>
              <a:t>. </a:t>
            </a:r>
          </a:p>
          <a:p>
            <a:endParaRPr lang="pl-PL" dirty="0" smtClean="0"/>
          </a:p>
          <a:p>
            <a:r>
              <a:rPr lang="pl-PL" u="sng" dirty="0" smtClean="0"/>
              <a:t>To do </a:t>
            </a:r>
            <a:r>
              <a:rPr lang="pl-PL" u="sng" dirty="0" err="1" smtClean="0"/>
              <a:t>it</a:t>
            </a:r>
            <a:r>
              <a:rPr lang="pl-PL" u="sng" dirty="0" smtClean="0"/>
              <a:t> </a:t>
            </a:r>
            <a:r>
              <a:rPr lang="pl-PL" u="sng" dirty="0" err="1" smtClean="0"/>
              <a:t>well</a:t>
            </a:r>
            <a:r>
              <a:rPr lang="pl-PL" u="sng" dirty="0" smtClean="0"/>
              <a:t> we </a:t>
            </a:r>
            <a:r>
              <a:rPr lang="pl-PL" u="sng" dirty="0" err="1" smtClean="0"/>
              <a:t>have</a:t>
            </a:r>
            <a:r>
              <a:rPr lang="pl-PL" u="sng" dirty="0" smtClean="0"/>
              <a:t> to: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pl-PL" dirty="0" smtClean="0"/>
              <a:t>Be </a:t>
            </a:r>
            <a:r>
              <a:rPr lang="pl-PL" dirty="0" err="1" smtClean="0"/>
              <a:t>open</a:t>
            </a:r>
            <a:r>
              <a:rPr lang="pl-PL" dirty="0" smtClean="0"/>
              <a:t> to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world</a:t>
            </a:r>
            <a:r>
              <a:rPr lang="pl-PL" dirty="0" smtClean="0"/>
              <a:t>, do a lot of </a:t>
            </a:r>
            <a:r>
              <a:rPr lang="pl-PL" dirty="0" err="1" smtClean="0"/>
              <a:t>networking</a:t>
            </a:r>
            <a:r>
              <a:rPr lang="pl-PL" dirty="0" smtClean="0"/>
              <a:t>, </a:t>
            </a:r>
            <a:r>
              <a:rPr lang="pl-PL" dirty="0" err="1" smtClean="0"/>
              <a:t>participate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many international </a:t>
            </a:r>
            <a:r>
              <a:rPr lang="pl-PL" dirty="0" err="1" smtClean="0"/>
              <a:t>bodies</a:t>
            </a:r>
            <a:r>
              <a:rPr lang="pl-PL" dirty="0" smtClean="0"/>
              <a:t>, </a:t>
            </a:r>
            <a:r>
              <a:rPr lang="pl-PL" dirty="0" err="1" smtClean="0"/>
              <a:t>have</a:t>
            </a:r>
            <a:r>
              <a:rPr lang="pl-PL" dirty="0" smtClean="0"/>
              <a:t> many </a:t>
            </a:r>
            <a:r>
              <a:rPr lang="pl-PL" dirty="0" err="1" smtClean="0"/>
              <a:t>contacts</a:t>
            </a:r>
            <a:endParaRPr lang="pl-PL" dirty="0" smtClean="0"/>
          </a:p>
          <a:p>
            <a:pPr marL="180975" indent="-180975">
              <a:buFont typeface="Arial" pitchFamily="34" charset="0"/>
              <a:buChar char="•"/>
            </a:pPr>
            <a:r>
              <a:rPr lang="pl-PL" dirty="0" smtClean="0"/>
              <a:t>Be </a:t>
            </a:r>
            <a:r>
              <a:rPr lang="pl-PL" dirty="0" err="1" smtClean="0"/>
              <a:t>entrepreneurial</a:t>
            </a:r>
            <a:r>
              <a:rPr lang="pl-PL" dirty="0" smtClean="0"/>
              <a:t> and </a:t>
            </a:r>
            <a:r>
              <a:rPr lang="pl-PL" dirty="0" err="1" smtClean="0"/>
              <a:t>initiate</a:t>
            </a:r>
            <a:r>
              <a:rPr lang="pl-PL" dirty="0" smtClean="0"/>
              <a:t> </a:t>
            </a:r>
            <a:r>
              <a:rPr lang="pl-PL" dirty="0" err="1" smtClean="0"/>
              <a:t>actions</a:t>
            </a:r>
            <a:r>
              <a:rPr lang="pl-PL" dirty="0" smtClean="0"/>
              <a:t>, </a:t>
            </a:r>
            <a:r>
              <a:rPr lang="pl-PL" dirty="0" err="1" smtClean="0"/>
              <a:t>have</a:t>
            </a:r>
            <a:r>
              <a:rPr lang="pl-PL" dirty="0" smtClean="0"/>
              <a:t> a </a:t>
            </a:r>
            <a:r>
              <a:rPr lang="pl-PL" dirty="0" err="1" smtClean="0"/>
              <a:t>vision</a:t>
            </a:r>
            <a:r>
              <a:rPr lang="pl-PL" dirty="0" smtClean="0"/>
              <a:t> of </a:t>
            </a:r>
            <a:r>
              <a:rPr lang="pl-PL" dirty="0" err="1" smtClean="0"/>
              <a:t>things</a:t>
            </a:r>
            <a:r>
              <a:rPr lang="pl-PL" dirty="0" smtClean="0"/>
              <a:t> we want to do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pl-PL" dirty="0" smtClean="0"/>
              <a:t>Be </a:t>
            </a:r>
            <a:r>
              <a:rPr lang="pl-PL" dirty="0" err="1" smtClean="0"/>
              <a:t>good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managing</a:t>
            </a:r>
            <a:r>
              <a:rPr lang="pl-PL" dirty="0" smtClean="0"/>
              <a:t> </a:t>
            </a:r>
            <a:r>
              <a:rPr lang="pl-PL" dirty="0" err="1" smtClean="0"/>
              <a:t>people</a:t>
            </a:r>
            <a:r>
              <a:rPr lang="pl-PL" dirty="0" smtClean="0"/>
              <a:t> and </a:t>
            </a:r>
            <a:r>
              <a:rPr lang="pl-PL" dirty="0" err="1" smtClean="0"/>
              <a:t>projects</a:t>
            </a:r>
            <a:endParaRPr lang="pl-PL" dirty="0" smtClean="0"/>
          </a:p>
          <a:p>
            <a:pPr marL="180975" indent="-180975">
              <a:buFont typeface="Arial" pitchFamily="34" charset="0"/>
              <a:buChar char="•"/>
            </a:pPr>
            <a:r>
              <a:rPr lang="pl-PL" dirty="0" err="1" smtClean="0"/>
              <a:t>Provide</a:t>
            </a:r>
            <a:r>
              <a:rPr lang="pl-PL" dirty="0" smtClean="0"/>
              <a:t> top </a:t>
            </a:r>
            <a:r>
              <a:rPr lang="pl-PL" dirty="0" err="1" smtClean="0"/>
              <a:t>level</a:t>
            </a:r>
            <a:r>
              <a:rPr lang="pl-PL" dirty="0" smtClean="0"/>
              <a:t> service to </a:t>
            </a:r>
            <a:r>
              <a:rPr lang="pl-PL" dirty="0" err="1" smtClean="0"/>
              <a:t>clients</a:t>
            </a:r>
            <a:r>
              <a:rPr lang="pl-PL" dirty="0" smtClean="0"/>
              <a:t> and partners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pl-PL" dirty="0" err="1" smtClean="0"/>
              <a:t>Know</a:t>
            </a:r>
            <a:r>
              <a:rPr lang="pl-PL" dirty="0" smtClean="0"/>
              <a:t> </a:t>
            </a:r>
            <a:r>
              <a:rPr lang="pl-PL" dirty="0" err="1" smtClean="0"/>
              <a:t>where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money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endParaRPr lang="pl-PL" dirty="0" smtClean="0"/>
          </a:p>
          <a:p>
            <a:pPr marL="180975" indent="-180975">
              <a:buFont typeface="Arial" pitchFamily="34" charset="0"/>
              <a:buChar char="•"/>
            </a:pPr>
            <a:endParaRPr lang="pl-PL" dirty="0" smtClean="0"/>
          </a:p>
          <a:p>
            <a:pPr marL="180975" indent="-180975">
              <a:buFont typeface="Arial" pitchFamily="34" charset="0"/>
              <a:buChar char="•"/>
            </a:pPr>
            <a:endParaRPr lang="pl-PL" dirty="0" smtClean="0"/>
          </a:p>
          <a:p>
            <a:pPr marL="180975" indent="-180975">
              <a:buFont typeface="Arial" pitchFamily="34" charset="0"/>
              <a:buChar char="•"/>
            </a:pPr>
            <a:endParaRPr lang="pl-PL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31271"/>
            <a:ext cx="6797675" cy="4652417"/>
          </a:xfrm>
          <a:noFill/>
          <a:ln/>
        </p:spPr>
        <p:txBody>
          <a:bodyPr/>
          <a:lstStyle/>
          <a:p>
            <a:r>
              <a:rPr lang="pl-PL" dirty="0" err="1" smtClean="0"/>
              <a:t>How</a:t>
            </a:r>
            <a:r>
              <a:rPr lang="pl-PL" dirty="0" smtClean="0"/>
              <a:t> do we </a:t>
            </a:r>
            <a:r>
              <a:rPr lang="pl-PL" dirty="0" err="1" smtClean="0"/>
              <a:t>contribute</a:t>
            </a:r>
            <a:r>
              <a:rPr lang="pl-PL" dirty="0" smtClean="0"/>
              <a:t> to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creation</a:t>
            </a:r>
            <a:r>
              <a:rPr lang="pl-PL" dirty="0" smtClean="0"/>
              <a:t> of business?</a:t>
            </a:r>
          </a:p>
          <a:p>
            <a:r>
              <a:rPr lang="pl-PL" dirty="0" smtClean="0"/>
              <a:t>1) We </a:t>
            </a:r>
            <a:r>
              <a:rPr lang="pl-PL" dirty="0" err="1" smtClean="0"/>
              <a:t>try</a:t>
            </a:r>
            <a:r>
              <a:rPr lang="pl-PL" dirty="0" smtClean="0"/>
              <a:t> to </a:t>
            </a:r>
            <a:r>
              <a:rPr lang="pl-PL" dirty="0" err="1" smtClean="0"/>
              <a:t>focus</a:t>
            </a:r>
            <a:r>
              <a:rPr lang="pl-PL" dirty="0" smtClean="0"/>
              <a:t>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research</a:t>
            </a:r>
            <a:r>
              <a:rPr lang="pl-PL" dirty="0" smtClean="0"/>
              <a:t> </a:t>
            </a:r>
            <a:r>
              <a:rPr lang="pl-PL" dirty="0" err="1" smtClean="0"/>
              <a:t>activities</a:t>
            </a:r>
            <a:r>
              <a:rPr lang="pl-PL" dirty="0" smtClean="0"/>
              <a:t> on </a:t>
            </a:r>
            <a:r>
              <a:rPr lang="pl-PL" dirty="0" err="1" smtClean="0"/>
              <a:t>topics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pl-PL" dirty="0" smtClean="0"/>
              <a:t> </a:t>
            </a:r>
            <a:r>
              <a:rPr lang="pl-PL" dirty="0" err="1" smtClean="0"/>
              <a:t>lead</a:t>
            </a:r>
            <a:r>
              <a:rPr lang="pl-PL" dirty="0" smtClean="0"/>
              <a:t> to commercial </a:t>
            </a:r>
            <a:r>
              <a:rPr lang="pl-PL" dirty="0" err="1" smtClean="0"/>
              <a:t>applications</a:t>
            </a:r>
            <a:r>
              <a:rPr lang="pl-PL" dirty="0" smtClean="0"/>
              <a:t>. </a:t>
            </a:r>
            <a:r>
              <a:rPr lang="pl-PL" dirty="0" err="1" smtClean="0"/>
              <a:t>Often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a </a:t>
            </a:r>
            <a:r>
              <a:rPr lang="pl-PL" dirty="0" err="1" smtClean="0"/>
              <a:t>very</a:t>
            </a:r>
            <a:r>
              <a:rPr lang="pl-PL" dirty="0" smtClean="0"/>
              <a:t> long </a:t>
            </a:r>
            <a:r>
              <a:rPr lang="pl-PL" dirty="0" err="1" smtClean="0"/>
              <a:t>road</a:t>
            </a:r>
            <a:r>
              <a:rPr lang="pl-PL" dirty="0" smtClean="0"/>
              <a:t>. </a:t>
            </a:r>
          </a:p>
          <a:p>
            <a:r>
              <a:rPr lang="pl-PL" dirty="0" smtClean="0"/>
              <a:t>An </a:t>
            </a:r>
            <a:r>
              <a:rPr lang="pl-PL" dirty="0" err="1" smtClean="0"/>
              <a:t>example</a:t>
            </a:r>
            <a:r>
              <a:rPr lang="pl-PL" dirty="0" smtClean="0"/>
              <a:t>: In 2007 we </a:t>
            </a:r>
            <a:r>
              <a:rPr lang="pl-PL" dirty="0" err="1" smtClean="0"/>
              <a:t>performed</a:t>
            </a:r>
            <a:r>
              <a:rPr lang="pl-PL" dirty="0" smtClean="0"/>
              <a:t> a </a:t>
            </a:r>
            <a:r>
              <a:rPr lang="pl-PL" dirty="0" err="1" smtClean="0"/>
              <a:t>research</a:t>
            </a:r>
            <a:r>
              <a:rPr lang="pl-PL" dirty="0" smtClean="0"/>
              <a:t> </a:t>
            </a:r>
            <a:r>
              <a:rPr lang="pl-PL" dirty="0" err="1" smtClean="0"/>
              <a:t>project</a:t>
            </a:r>
            <a:r>
              <a:rPr lang="pl-PL" dirty="0" smtClean="0"/>
              <a:t> on </a:t>
            </a:r>
            <a:r>
              <a:rPr lang="en-US" dirty="0" smtClean="0"/>
              <a:t>Electro-conductive polymer matrix composites with improved mechanical properties</a:t>
            </a:r>
            <a:r>
              <a:rPr lang="pl-PL" dirty="0" smtClean="0"/>
              <a:t> </a:t>
            </a:r>
            <a:r>
              <a:rPr lang="pl-PL" dirty="0" err="1" smtClean="0"/>
              <a:t>where</a:t>
            </a:r>
            <a:r>
              <a:rPr lang="pl-PL" dirty="0" smtClean="0"/>
              <a:t> we </a:t>
            </a:r>
            <a:r>
              <a:rPr lang="pl-PL" dirty="0" err="1" smtClean="0"/>
              <a:t>did</a:t>
            </a:r>
            <a:r>
              <a:rPr lang="pl-PL" dirty="0" smtClean="0"/>
              <a:t> </a:t>
            </a:r>
            <a:r>
              <a:rPr lang="pl-PL" dirty="0" err="1" smtClean="0"/>
              <a:t>low</a:t>
            </a:r>
            <a:r>
              <a:rPr lang="pl-PL" dirty="0" smtClean="0"/>
              <a:t> TRL </a:t>
            </a:r>
            <a:r>
              <a:rPr lang="pl-PL" dirty="0" err="1" smtClean="0"/>
              <a:t>research</a:t>
            </a:r>
            <a:r>
              <a:rPr lang="pl-PL" dirty="0" smtClean="0"/>
              <a:t>. </a:t>
            </a:r>
            <a:r>
              <a:rPr lang="pl-PL" dirty="0" err="1" smtClean="0"/>
              <a:t>Then</a:t>
            </a:r>
            <a:r>
              <a:rPr lang="pl-PL" dirty="0" smtClean="0"/>
              <a:t>, we </a:t>
            </a:r>
            <a:r>
              <a:rPr lang="pl-PL" dirty="0" err="1" smtClean="0"/>
              <a:t>did</a:t>
            </a:r>
            <a:r>
              <a:rPr lang="pl-PL" dirty="0" smtClean="0"/>
              <a:t> </a:t>
            </a:r>
            <a:r>
              <a:rPr lang="pl-PL" dirty="0" err="1" smtClean="0"/>
              <a:t>two</a:t>
            </a:r>
            <a:r>
              <a:rPr lang="pl-PL" dirty="0" smtClean="0"/>
              <a:t> </a:t>
            </a:r>
            <a:r>
              <a:rPr lang="pl-PL" dirty="0" err="1" smtClean="0"/>
              <a:t>other</a:t>
            </a:r>
            <a:r>
              <a:rPr lang="pl-PL" dirty="0" smtClean="0"/>
              <a:t> </a:t>
            </a:r>
            <a:r>
              <a:rPr lang="pl-PL" dirty="0" err="1" smtClean="0"/>
              <a:t>projects</a:t>
            </a:r>
            <a:r>
              <a:rPr lang="pl-PL" dirty="0" smtClean="0"/>
              <a:t> on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topic</a:t>
            </a:r>
            <a:r>
              <a:rPr lang="pl-PL" dirty="0" smtClean="0"/>
              <a:t> </a:t>
            </a:r>
            <a:r>
              <a:rPr lang="pl-PL" dirty="0" err="1" smtClean="0"/>
              <a:t>funded</a:t>
            </a:r>
            <a:r>
              <a:rPr lang="pl-PL" dirty="0" smtClean="0"/>
              <a:t> by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European</a:t>
            </a:r>
            <a:r>
              <a:rPr lang="pl-PL" dirty="0" smtClean="0"/>
              <a:t> Union. </a:t>
            </a:r>
            <a:r>
              <a:rPr lang="pl-PL" dirty="0" err="1" smtClean="0"/>
              <a:t>Now</a:t>
            </a:r>
            <a:r>
              <a:rPr lang="pl-PL" dirty="0" smtClean="0"/>
              <a:t>, 9 </a:t>
            </a:r>
            <a:r>
              <a:rPr lang="pl-PL" dirty="0" err="1" smtClean="0"/>
              <a:t>years</a:t>
            </a:r>
            <a:r>
              <a:rPr lang="pl-PL" dirty="0" smtClean="0"/>
              <a:t> </a:t>
            </a:r>
            <a:r>
              <a:rPr lang="pl-PL" dirty="0" err="1" smtClean="0"/>
              <a:t>later</a:t>
            </a:r>
            <a:r>
              <a:rPr lang="pl-PL" dirty="0" smtClean="0"/>
              <a:t>, we </a:t>
            </a:r>
            <a:r>
              <a:rPr lang="pl-PL" dirty="0" err="1" smtClean="0"/>
              <a:t>are</a:t>
            </a:r>
            <a:r>
              <a:rPr lang="pl-PL" dirty="0" smtClean="0"/>
              <a:t> performing a </a:t>
            </a:r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project</a:t>
            </a:r>
            <a:r>
              <a:rPr lang="pl-PL" dirty="0" smtClean="0"/>
              <a:t> on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topic</a:t>
            </a:r>
            <a:r>
              <a:rPr lang="pl-PL" dirty="0" smtClean="0"/>
              <a:t>, but we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stage</a:t>
            </a:r>
            <a:r>
              <a:rPr lang="pl-PL" dirty="0" smtClean="0"/>
              <a:t> of a pilot plant. We </a:t>
            </a:r>
            <a:r>
              <a:rPr lang="pl-PL" dirty="0" err="1" smtClean="0"/>
              <a:t>transferred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project</a:t>
            </a:r>
            <a:r>
              <a:rPr lang="pl-PL" dirty="0" smtClean="0"/>
              <a:t> </a:t>
            </a:r>
            <a:r>
              <a:rPr lang="pl-PL" dirty="0" err="1" smtClean="0"/>
              <a:t>results</a:t>
            </a:r>
            <a:r>
              <a:rPr lang="pl-PL" dirty="0" smtClean="0"/>
              <a:t> to a </a:t>
            </a:r>
            <a:r>
              <a:rPr lang="pl-PL" dirty="0" err="1" smtClean="0"/>
              <a:t>spin-off</a:t>
            </a:r>
            <a:r>
              <a:rPr lang="pl-PL" dirty="0" smtClean="0"/>
              <a:t> company, </a:t>
            </a:r>
            <a:r>
              <a:rPr lang="pl-PL" dirty="0" err="1" smtClean="0"/>
              <a:t>who</a:t>
            </a:r>
            <a:r>
              <a:rPr lang="pl-PL" dirty="0" smtClean="0"/>
              <a:t> </a:t>
            </a:r>
            <a:r>
              <a:rPr lang="pl-PL" dirty="0" err="1" smtClean="0"/>
              <a:t>built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pilot plant and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charge of </a:t>
            </a:r>
            <a:r>
              <a:rPr lang="pl-PL" dirty="0" err="1" smtClean="0"/>
              <a:t>commercialising</a:t>
            </a:r>
            <a:r>
              <a:rPr lang="pl-PL" dirty="0" smtClean="0"/>
              <a:t> </a:t>
            </a:r>
            <a:r>
              <a:rPr lang="pl-PL" dirty="0" err="1" smtClean="0"/>
              <a:t>projects</a:t>
            </a:r>
            <a:r>
              <a:rPr lang="pl-PL" dirty="0" smtClean="0"/>
              <a:t> </a:t>
            </a:r>
            <a:r>
              <a:rPr lang="pl-PL" dirty="0" err="1" smtClean="0"/>
              <a:t>results</a:t>
            </a:r>
            <a:r>
              <a:rPr lang="pl-PL" dirty="0" smtClean="0"/>
              <a:t>.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product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a </a:t>
            </a:r>
            <a:r>
              <a:rPr lang="pl-PL" dirty="0" err="1" smtClean="0"/>
              <a:t>CNT-doped</a:t>
            </a:r>
            <a:r>
              <a:rPr lang="pl-PL" dirty="0" smtClean="0"/>
              <a:t> </a:t>
            </a:r>
            <a:r>
              <a:rPr lang="pl-PL" dirty="0" err="1" smtClean="0"/>
              <a:t>veil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inserted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composite</a:t>
            </a:r>
            <a:r>
              <a:rPr lang="pl-PL" dirty="0" smtClean="0"/>
              <a:t> </a:t>
            </a:r>
            <a:r>
              <a:rPr lang="pl-PL" dirty="0" err="1" smtClean="0"/>
              <a:t>during</a:t>
            </a:r>
            <a:r>
              <a:rPr lang="pl-PL" dirty="0" smtClean="0"/>
              <a:t> </a:t>
            </a:r>
            <a:r>
              <a:rPr lang="pl-PL" dirty="0" err="1" smtClean="0"/>
              <a:t>its</a:t>
            </a:r>
            <a:r>
              <a:rPr lang="pl-PL" dirty="0" smtClean="0"/>
              <a:t> </a:t>
            </a:r>
            <a:r>
              <a:rPr lang="pl-PL" dirty="0" err="1" smtClean="0"/>
              <a:t>production</a:t>
            </a:r>
            <a:r>
              <a:rPr lang="pl-PL" dirty="0" smtClean="0"/>
              <a:t> </a:t>
            </a:r>
            <a:r>
              <a:rPr lang="pl-PL" dirty="0" err="1" smtClean="0"/>
              <a:t>process</a:t>
            </a:r>
            <a:r>
              <a:rPr lang="pl-PL" dirty="0" smtClean="0"/>
              <a:t> and </a:t>
            </a:r>
            <a:r>
              <a:rPr lang="pl-PL" dirty="0" err="1" smtClean="0"/>
              <a:t>which</a:t>
            </a:r>
            <a:r>
              <a:rPr lang="pl-PL" dirty="0" smtClean="0"/>
              <a:t> </a:t>
            </a:r>
            <a:r>
              <a:rPr lang="pl-PL" dirty="0" err="1" smtClean="0"/>
              <a:t>changes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properties</a:t>
            </a:r>
            <a:r>
              <a:rPr lang="pl-PL" dirty="0" smtClean="0"/>
              <a:t> of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composite</a:t>
            </a:r>
            <a:r>
              <a:rPr lang="pl-PL" dirty="0" smtClean="0"/>
              <a:t>.</a:t>
            </a:r>
          </a:p>
          <a:p>
            <a:r>
              <a:rPr lang="pl-PL" dirty="0" smtClean="0"/>
              <a:t>So, by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way</a:t>
            </a:r>
            <a:r>
              <a:rPr lang="pl-PL" dirty="0" smtClean="0"/>
              <a:t>, </a:t>
            </a:r>
            <a:r>
              <a:rPr lang="pl-PL" dirty="0" err="1" smtClean="0"/>
              <a:t>if</a:t>
            </a:r>
            <a:r>
              <a:rPr lang="pl-PL" dirty="0" smtClean="0"/>
              <a:t> </a:t>
            </a:r>
            <a:r>
              <a:rPr lang="pl-PL" dirty="0" err="1" smtClean="0"/>
              <a:t>anyone</a:t>
            </a:r>
            <a:r>
              <a:rPr lang="pl-PL" dirty="0" smtClean="0"/>
              <a:t> </a:t>
            </a:r>
            <a:r>
              <a:rPr lang="pl-PL" dirty="0" err="1" smtClean="0"/>
              <a:t>here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interested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producing</a:t>
            </a:r>
            <a:r>
              <a:rPr lang="pl-PL" dirty="0" smtClean="0"/>
              <a:t> </a:t>
            </a:r>
            <a:r>
              <a:rPr lang="pl-PL" dirty="0" err="1" smtClean="0"/>
              <a:t>composites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electroconductive</a:t>
            </a:r>
            <a:r>
              <a:rPr lang="pl-PL" dirty="0" smtClean="0"/>
              <a:t>, </a:t>
            </a:r>
            <a:r>
              <a:rPr lang="pl-PL" dirty="0" err="1" smtClean="0"/>
              <a:t>thermoconductive</a:t>
            </a:r>
            <a:r>
              <a:rPr lang="pl-PL" dirty="0" smtClean="0"/>
              <a:t>, </a:t>
            </a:r>
            <a:r>
              <a:rPr lang="pl-PL" dirty="0" err="1" smtClean="0"/>
              <a:t>which</a:t>
            </a:r>
            <a:r>
              <a:rPr lang="pl-PL" dirty="0" smtClean="0"/>
              <a:t> </a:t>
            </a:r>
            <a:r>
              <a:rPr lang="pl-PL" dirty="0" err="1" smtClean="0"/>
              <a:t>exhibit</a:t>
            </a:r>
            <a:r>
              <a:rPr lang="pl-PL" dirty="0" smtClean="0"/>
              <a:t> </a:t>
            </a:r>
            <a:r>
              <a:rPr lang="pl-PL" dirty="0" err="1" smtClean="0"/>
              <a:t>improved</a:t>
            </a:r>
            <a:r>
              <a:rPr lang="pl-PL" dirty="0" smtClean="0"/>
              <a:t> </a:t>
            </a:r>
            <a:r>
              <a:rPr lang="pl-PL" dirty="0" err="1" smtClean="0"/>
              <a:t>mechanical</a:t>
            </a:r>
            <a:r>
              <a:rPr lang="pl-PL" dirty="0" smtClean="0"/>
              <a:t> </a:t>
            </a:r>
            <a:r>
              <a:rPr lang="pl-PL" dirty="0" err="1" smtClean="0"/>
              <a:t>properties</a:t>
            </a:r>
            <a:r>
              <a:rPr lang="pl-PL" dirty="0" smtClean="0"/>
              <a:t>, </a:t>
            </a:r>
            <a:r>
              <a:rPr lang="pl-PL" dirty="0" err="1" smtClean="0"/>
              <a:t>which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pl-PL" dirty="0" smtClean="0"/>
              <a:t> </a:t>
            </a:r>
            <a:r>
              <a:rPr lang="pl-PL" dirty="0" err="1" smtClean="0"/>
              <a:t>assure</a:t>
            </a:r>
            <a:r>
              <a:rPr lang="pl-PL" dirty="0" smtClean="0"/>
              <a:t> EMI </a:t>
            </a:r>
            <a:r>
              <a:rPr lang="pl-PL" dirty="0" err="1" smtClean="0"/>
              <a:t>shielding</a:t>
            </a:r>
            <a:r>
              <a:rPr lang="pl-PL" dirty="0" smtClean="0"/>
              <a:t> and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antistatic</a:t>
            </a:r>
            <a:r>
              <a:rPr lang="pl-PL" dirty="0" smtClean="0"/>
              <a:t>, I </a:t>
            </a:r>
            <a:r>
              <a:rPr lang="pl-PL" dirty="0" err="1" smtClean="0"/>
              <a:t>would</a:t>
            </a:r>
            <a:r>
              <a:rPr lang="pl-PL" dirty="0" smtClean="0"/>
              <a:t> be </a:t>
            </a:r>
            <a:r>
              <a:rPr lang="pl-PL" dirty="0" err="1" smtClean="0"/>
              <a:t>very</a:t>
            </a:r>
            <a:r>
              <a:rPr lang="pl-PL" dirty="0" smtClean="0"/>
              <a:t> happy to talk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him</a:t>
            </a:r>
            <a:r>
              <a:rPr lang="pl-PL" dirty="0" smtClean="0"/>
              <a:t> </a:t>
            </a:r>
            <a:r>
              <a:rPr lang="pl-PL" dirty="0" err="1" smtClean="0"/>
              <a:t>about</a:t>
            </a:r>
            <a:r>
              <a:rPr lang="pl-PL" dirty="0" smtClean="0"/>
              <a:t> </a:t>
            </a:r>
            <a:r>
              <a:rPr lang="pl-PL" dirty="0" err="1" smtClean="0"/>
              <a:t>cooperation</a:t>
            </a:r>
            <a:r>
              <a:rPr lang="pl-PL" dirty="0" smtClean="0"/>
              <a:t> </a:t>
            </a:r>
            <a:r>
              <a:rPr lang="pl-PL" dirty="0" err="1" smtClean="0"/>
              <a:t>possibilities</a:t>
            </a:r>
            <a:r>
              <a:rPr lang="pl-PL" dirty="0" smtClean="0"/>
              <a:t>.</a:t>
            </a:r>
          </a:p>
          <a:p>
            <a:r>
              <a:rPr lang="pl-PL" dirty="0" smtClean="0"/>
              <a:t>2) We help </a:t>
            </a:r>
            <a:r>
              <a:rPr lang="pl-PL" dirty="0" err="1" smtClean="0"/>
              <a:t>businesses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finding</a:t>
            </a:r>
            <a:r>
              <a:rPr lang="pl-PL" dirty="0" smtClean="0"/>
              <a:t> </a:t>
            </a:r>
            <a:r>
              <a:rPr lang="pl-PL" dirty="0" err="1" smtClean="0"/>
              <a:t>R&amp;D</a:t>
            </a:r>
            <a:r>
              <a:rPr lang="pl-PL" dirty="0" smtClean="0"/>
              <a:t> partners to </a:t>
            </a:r>
            <a:r>
              <a:rPr lang="pl-PL" dirty="0" err="1" smtClean="0"/>
              <a:t>solve</a:t>
            </a:r>
            <a:r>
              <a:rPr lang="pl-PL" dirty="0" smtClean="0"/>
              <a:t> </a:t>
            </a:r>
            <a:r>
              <a:rPr lang="pl-PL" dirty="0" err="1" smtClean="0"/>
              <a:t>their</a:t>
            </a:r>
            <a:r>
              <a:rPr lang="pl-PL" dirty="0" smtClean="0"/>
              <a:t> </a:t>
            </a:r>
            <a:r>
              <a:rPr lang="pl-PL" dirty="0" err="1" smtClean="0"/>
              <a:t>specific</a:t>
            </a:r>
            <a:r>
              <a:rPr lang="pl-PL" dirty="0" smtClean="0"/>
              <a:t> </a:t>
            </a:r>
            <a:r>
              <a:rPr lang="pl-PL" dirty="0" err="1" smtClean="0"/>
              <a:t>problems</a:t>
            </a:r>
            <a:r>
              <a:rPr lang="pl-PL" dirty="0" smtClean="0"/>
              <a:t>. </a:t>
            </a:r>
            <a:r>
              <a:rPr lang="pl-PL" dirty="0" err="1" smtClean="0"/>
              <a:t>Sometimes</a:t>
            </a:r>
            <a:r>
              <a:rPr lang="pl-PL" dirty="0" smtClean="0"/>
              <a:t> </a:t>
            </a:r>
            <a:r>
              <a:rPr lang="pl-PL" dirty="0" err="1" smtClean="0"/>
              <a:t>companies</a:t>
            </a:r>
            <a:r>
              <a:rPr lang="pl-PL" dirty="0" smtClean="0"/>
              <a:t>, </a:t>
            </a:r>
            <a:r>
              <a:rPr lang="pl-PL" dirty="0" err="1" smtClean="0"/>
              <a:t>specifically</a:t>
            </a:r>
            <a:r>
              <a:rPr lang="pl-PL" dirty="0" smtClean="0"/>
              <a:t> </a:t>
            </a:r>
            <a:r>
              <a:rPr lang="pl-PL" dirty="0" err="1" smtClean="0"/>
              <a:t>SMEs</a:t>
            </a:r>
            <a:r>
              <a:rPr lang="pl-PL" dirty="0" smtClean="0"/>
              <a:t>, </a:t>
            </a:r>
            <a:r>
              <a:rPr lang="pl-PL" dirty="0" err="1" smtClean="0"/>
              <a:t>come</a:t>
            </a:r>
            <a:r>
              <a:rPr lang="pl-PL" dirty="0" smtClean="0"/>
              <a:t> to </a:t>
            </a:r>
            <a:r>
              <a:rPr lang="pl-PL" dirty="0" err="1" smtClean="0"/>
              <a:t>us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a </a:t>
            </a:r>
            <a:r>
              <a:rPr lang="pl-PL" dirty="0" err="1" smtClean="0"/>
              <a:t>technological</a:t>
            </a:r>
            <a:r>
              <a:rPr lang="pl-PL" dirty="0" smtClean="0"/>
              <a:t> problem, and we </a:t>
            </a:r>
            <a:r>
              <a:rPr lang="pl-PL" dirty="0" err="1" smtClean="0"/>
              <a:t>redirect</a:t>
            </a:r>
            <a:r>
              <a:rPr lang="pl-PL" dirty="0" smtClean="0"/>
              <a:t> </a:t>
            </a:r>
            <a:r>
              <a:rPr lang="pl-PL" dirty="0" err="1" smtClean="0"/>
              <a:t>them</a:t>
            </a:r>
            <a:r>
              <a:rPr lang="pl-PL" dirty="0" smtClean="0"/>
              <a:t> to an </a:t>
            </a:r>
            <a:r>
              <a:rPr lang="pl-PL" dirty="0" err="1" smtClean="0"/>
              <a:t>appropriate</a:t>
            </a:r>
            <a:r>
              <a:rPr lang="pl-PL" dirty="0" smtClean="0"/>
              <a:t> </a:t>
            </a:r>
            <a:r>
              <a:rPr lang="pl-PL" dirty="0" err="1" smtClean="0"/>
              <a:t>institute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do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research</a:t>
            </a:r>
            <a:r>
              <a:rPr lang="pl-PL" dirty="0" smtClean="0"/>
              <a:t> </a:t>
            </a:r>
            <a:r>
              <a:rPr lang="pl-PL" dirty="0" err="1" smtClean="0"/>
              <a:t>ourself</a:t>
            </a:r>
            <a:r>
              <a:rPr lang="pl-PL" dirty="0" smtClean="0"/>
              <a:t>. </a:t>
            </a:r>
          </a:p>
          <a:p>
            <a:r>
              <a:rPr lang="pl-PL" dirty="0" smtClean="0"/>
              <a:t>3) We help </a:t>
            </a:r>
            <a:r>
              <a:rPr lang="pl-PL" dirty="0" err="1" smtClean="0"/>
              <a:t>businesses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finding</a:t>
            </a:r>
            <a:r>
              <a:rPr lang="pl-PL" dirty="0" smtClean="0"/>
              <a:t> business partners. An </a:t>
            </a:r>
            <a:r>
              <a:rPr lang="pl-PL" dirty="0" err="1" smtClean="0"/>
              <a:t>example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participation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ELAN </a:t>
            </a:r>
            <a:r>
              <a:rPr lang="pl-PL" dirty="0" err="1" smtClean="0"/>
              <a:t>project</a:t>
            </a:r>
            <a:r>
              <a:rPr lang="pl-PL" dirty="0" smtClean="0"/>
              <a:t>. </a:t>
            </a:r>
            <a:r>
              <a:rPr lang="pl-PL" dirty="0" err="1" smtClean="0"/>
              <a:t>Polish</a:t>
            </a:r>
            <a:r>
              <a:rPr lang="pl-PL" dirty="0" smtClean="0"/>
              <a:t> </a:t>
            </a:r>
            <a:r>
              <a:rPr lang="pl-PL" dirty="0" err="1" smtClean="0"/>
              <a:t>companies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much </a:t>
            </a:r>
            <a:r>
              <a:rPr lang="pl-PL" dirty="0" err="1" smtClean="0"/>
              <a:t>more</a:t>
            </a:r>
            <a:r>
              <a:rPr lang="pl-PL" dirty="0" smtClean="0"/>
              <a:t> </a:t>
            </a:r>
            <a:r>
              <a:rPr lang="pl-PL" dirty="0" err="1" smtClean="0"/>
              <a:t>reluctant</a:t>
            </a:r>
            <a:r>
              <a:rPr lang="pl-PL" dirty="0" smtClean="0"/>
              <a:t> </a:t>
            </a:r>
            <a:r>
              <a:rPr lang="pl-PL" dirty="0" err="1" smtClean="0"/>
              <a:t>than</a:t>
            </a:r>
            <a:r>
              <a:rPr lang="pl-PL" dirty="0" smtClean="0"/>
              <a:t>, </a:t>
            </a:r>
            <a:r>
              <a:rPr lang="pl-PL" dirty="0" err="1" smtClean="0"/>
              <a:t>e.g</a:t>
            </a:r>
            <a:r>
              <a:rPr lang="pl-PL" dirty="0" smtClean="0"/>
              <a:t>. </a:t>
            </a:r>
            <a:r>
              <a:rPr lang="pl-PL" dirty="0" err="1" smtClean="0"/>
              <a:t>Spanish</a:t>
            </a:r>
            <a:r>
              <a:rPr lang="pl-PL" dirty="0" smtClean="0"/>
              <a:t> </a:t>
            </a:r>
            <a:r>
              <a:rPr lang="pl-PL" dirty="0" err="1" smtClean="0"/>
              <a:t>companies</a:t>
            </a:r>
            <a:r>
              <a:rPr lang="pl-PL" dirty="0" smtClean="0"/>
              <a:t>, to </a:t>
            </a:r>
            <a:r>
              <a:rPr lang="pl-PL" dirty="0" err="1" smtClean="0"/>
              <a:t>examine</a:t>
            </a:r>
            <a:r>
              <a:rPr lang="pl-PL" dirty="0" smtClean="0"/>
              <a:t> by </a:t>
            </a:r>
            <a:r>
              <a:rPr lang="pl-PL" dirty="0" err="1" smtClean="0"/>
              <a:t>themselves</a:t>
            </a:r>
            <a:r>
              <a:rPr lang="pl-PL" dirty="0" smtClean="0"/>
              <a:t> </a:t>
            </a:r>
            <a:r>
              <a:rPr lang="pl-PL" dirty="0" err="1" smtClean="0"/>
              <a:t>cooperation</a:t>
            </a:r>
            <a:r>
              <a:rPr lang="pl-PL" dirty="0" smtClean="0"/>
              <a:t> </a:t>
            </a:r>
            <a:r>
              <a:rPr lang="pl-PL" dirty="0" err="1" smtClean="0"/>
              <a:t>opportunities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Latin</a:t>
            </a:r>
            <a:r>
              <a:rPr lang="pl-PL" dirty="0" smtClean="0"/>
              <a:t> America. </a:t>
            </a:r>
            <a:r>
              <a:rPr lang="pl-PL" dirty="0" err="1" smtClean="0"/>
              <a:t>However</a:t>
            </a:r>
            <a:r>
              <a:rPr lang="pl-PL" dirty="0" smtClean="0"/>
              <a:t>, </a:t>
            </a:r>
            <a:r>
              <a:rPr lang="pl-PL" dirty="0" err="1" smtClean="0"/>
              <a:t>several</a:t>
            </a:r>
            <a:r>
              <a:rPr lang="pl-PL" dirty="0" smtClean="0"/>
              <a:t> of </a:t>
            </a:r>
            <a:r>
              <a:rPr lang="pl-PL" dirty="0" err="1" smtClean="0"/>
              <a:t>them</a:t>
            </a:r>
            <a:r>
              <a:rPr lang="pl-PL" dirty="0" smtClean="0"/>
              <a:t> </a:t>
            </a:r>
            <a:r>
              <a:rPr lang="pl-PL" dirty="0" err="1" smtClean="0"/>
              <a:t>asked</a:t>
            </a:r>
            <a:r>
              <a:rPr lang="pl-PL" dirty="0" smtClean="0"/>
              <a:t> </a:t>
            </a:r>
            <a:r>
              <a:rPr lang="pl-PL" dirty="0" err="1" smtClean="0"/>
              <a:t>us</a:t>
            </a:r>
            <a:r>
              <a:rPr lang="pl-PL" dirty="0" smtClean="0"/>
              <a:t> to </a:t>
            </a:r>
            <a:r>
              <a:rPr lang="pl-PL" dirty="0" err="1" smtClean="0"/>
              <a:t>represent</a:t>
            </a:r>
            <a:r>
              <a:rPr lang="pl-PL" dirty="0" smtClean="0"/>
              <a:t> </a:t>
            </a:r>
            <a:r>
              <a:rPr lang="pl-PL" dirty="0" err="1" smtClean="0"/>
              <a:t>them</a:t>
            </a:r>
            <a:r>
              <a:rPr lang="pl-PL" dirty="0" smtClean="0"/>
              <a:t>, do market </a:t>
            </a:r>
            <a:r>
              <a:rPr lang="pl-PL" dirty="0" err="1" smtClean="0"/>
              <a:t>research</a:t>
            </a:r>
            <a:r>
              <a:rPr lang="pl-PL" dirty="0" smtClean="0"/>
              <a:t> and </a:t>
            </a:r>
            <a:r>
              <a:rPr lang="pl-PL" dirty="0" err="1" smtClean="0"/>
              <a:t>find</a:t>
            </a:r>
            <a:r>
              <a:rPr lang="pl-PL" dirty="0" smtClean="0"/>
              <a:t> </a:t>
            </a:r>
            <a:r>
              <a:rPr lang="pl-PL" dirty="0" err="1" smtClean="0"/>
              <a:t>potential</a:t>
            </a:r>
            <a:r>
              <a:rPr lang="pl-PL" dirty="0" smtClean="0"/>
              <a:t> partners. We </a:t>
            </a:r>
            <a:r>
              <a:rPr lang="pl-PL" dirty="0" err="1" smtClean="0"/>
              <a:t>have</a:t>
            </a:r>
            <a:r>
              <a:rPr lang="pl-PL" dirty="0" smtClean="0"/>
              <a:t> first </a:t>
            </a:r>
            <a:r>
              <a:rPr lang="pl-PL" dirty="0" err="1" smtClean="0"/>
              <a:t>success</a:t>
            </a:r>
            <a:r>
              <a:rPr lang="pl-PL" dirty="0" smtClean="0"/>
              <a:t> –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June</a:t>
            </a:r>
            <a:r>
              <a:rPr lang="pl-PL" dirty="0" smtClean="0"/>
              <a:t> </a:t>
            </a:r>
            <a:r>
              <a:rPr lang="pl-PL" dirty="0" err="1" smtClean="0"/>
              <a:t>two</a:t>
            </a:r>
            <a:r>
              <a:rPr lang="pl-PL" dirty="0" smtClean="0"/>
              <a:t> </a:t>
            </a:r>
            <a:r>
              <a:rPr lang="pl-PL" dirty="0" err="1" smtClean="0"/>
              <a:t>Polish</a:t>
            </a:r>
            <a:r>
              <a:rPr lang="pl-PL" dirty="0" smtClean="0"/>
              <a:t> </a:t>
            </a:r>
            <a:r>
              <a:rPr lang="pl-PL" dirty="0" err="1" smtClean="0"/>
              <a:t>companies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going</a:t>
            </a:r>
            <a:r>
              <a:rPr lang="pl-PL" dirty="0" smtClean="0"/>
              <a:t> to Chile to </a:t>
            </a:r>
            <a:r>
              <a:rPr lang="pl-PL" dirty="0" err="1" smtClean="0"/>
              <a:t>negotiate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partners we </a:t>
            </a:r>
            <a:r>
              <a:rPr lang="pl-PL" dirty="0" err="1" smtClean="0"/>
              <a:t>identified</a:t>
            </a:r>
            <a:r>
              <a:rPr lang="pl-PL" dirty="0" smtClean="0"/>
              <a:t> for </a:t>
            </a:r>
            <a:r>
              <a:rPr lang="pl-PL" dirty="0" err="1" smtClean="0"/>
              <a:t>them</a:t>
            </a:r>
            <a:r>
              <a:rPr lang="pl-PL" dirty="0" smtClean="0"/>
              <a:t>.</a:t>
            </a:r>
          </a:p>
          <a:p>
            <a:r>
              <a:rPr lang="pl-PL" dirty="0" smtClean="0"/>
              <a:t>4) We help </a:t>
            </a:r>
            <a:r>
              <a:rPr lang="pl-PL" dirty="0" err="1" smtClean="0"/>
              <a:t>businesses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obtaining</a:t>
            </a:r>
            <a:r>
              <a:rPr lang="pl-PL" dirty="0" smtClean="0"/>
              <a:t> </a:t>
            </a:r>
            <a:r>
              <a:rPr lang="pl-PL" dirty="0" err="1" smtClean="0"/>
              <a:t>European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national </a:t>
            </a:r>
            <a:r>
              <a:rPr lang="pl-PL" dirty="0" err="1" smtClean="0"/>
              <a:t>money</a:t>
            </a:r>
            <a:r>
              <a:rPr lang="pl-PL" dirty="0" smtClean="0"/>
              <a:t> for performing </a:t>
            </a:r>
            <a:r>
              <a:rPr lang="pl-PL" dirty="0" err="1" smtClean="0"/>
              <a:t>research</a:t>
            </a:r>
            <a:r>
              <a:rPr lang="pl-PL" dirty="0" smtClean="0"/>
              <a:t> </a:t>
            </a:r>
            <a:r>
              <a:rPr lang="pl-PL" dirty="0" err="1" smtClean="0"/>
              <a:t>leading</a:t>
            </a:r>
            <a:r>
              <a:rPr lang="pl-PL" dirty="0" smtClean="0"/>
              <a:t> to developing products. We </a:t>
            </a:r>
            <a:r>
              <a:rPr lang="pl-PL" dirty="0" err="1" smtClean="0"/>
              <a:t>identify</a:t>
            </a:r>
            <a:r>
              <a:rPr lang="pl-PL" dirty="0" smtClean="0"/>
              <a:t> </a:t>
            </a:r>
            <a:r>
              <a:rPr lang="pl-PL" dirty="0" err="1" smtClean="0"/>
              <a:t>appropriate</a:t>
            </a:r>
            <a:r>
              <a:rPr lang="pl-PL" dirty="0" smtClean="0"/>
              <a:t> </a:t>
            </a:r>
            <a:r>
              <a:rPr lang="pl-PL" dirty="0" err="1" smtClean="0"/>
              <a:t>schemes</a:t>
            </a:r>
            <a:r>
              <a:rPr lang="pl-PL" dirty="0" smtClean="0"/>
              <a:t> and </a:t>
            </a:r>
            <a:r>
              <a:rPr lang="pl-PL" dirty="0" err="1" smtClean="0"/>
              <a:t>write</a:t>
            </a:r>
            <a:r>
              <a:rPr lang="pl-PL" dirty="0" smtClean="0"/>
              <a:t> </a:t>
            </a:r>
            <a:r>
              <a:rPr lang="pl-PL" dirty="0" err="1" smtClean="0"/>
              <a:t>applications</a:t>
            </a:r>
            <a:r>
              <a:rPr lang="pl-PL" dirty="0" smtClean="0"/>
              <a:t>.</a:t>
            </a:r>
          </a:p>
          <a:p>
            <a:r>
              <a:rPr lang="pl-PL" dirty="0" smtClean="0"/>
              <a:t>5) We </a:t>
            </a:r>
            <a:r>
              <a:rPr lang="pl-PL" dirty="0" err="1" smtClean="0"/>
              <a:t>assist</a:t>
            </a:r>
            <a:r>
              <a:rPr lang="pl-PL" dirty="0" smtClean="0"/>
              <a:t> </a:t>
            </a:r>
            <a:r>
              <a:rPr lang="pl-PL" dirty="0" err="1" smtClean="0"/>
              <a:t>large</a:t>
            </a:r>
            <a:r>
              <a:rPr lang="pl-PL" dirty="0" smtClean="0"/>
              <a:t> </a:t>
            </a:r>
            <a:r>
              <a:rPr lang="pl-PL" dirty="0" err="1" smtClean="0"/>
              <a:t>companies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setting</a:t>
            </a:r>
            <a:r>
              <a:rPr lang="pl-PL" dirty="0" smtClean="0"/>
              <a:t> </a:t>
            </a:r>
            <a:r>
              <a:rPr lang="pl-PL" dirty="0" err="1" smtClean="0"/>
              <a:t>up</a:t>
            </a:r>
            <a:r>
              <a:rPr lang="pl-PL" dirty="0" smtClean="0"/>
              <a:t> </a:t>
            </a:r>
            <a:r>
              <a:rPr lang="pl-PL" dirty="0" err="1" smtClean="0"/>
              <a:t>large</a:t>
            </a:r>
            <a:r>
              <a:rPr lang="pl-PL" dirty="0" smtClean="0"/>
              <a:t> </a:t>
            </a:r>
            <a:r>
              <a:rPr lang="pl-PL" dirty="0" err="1" smtClean="0"/>
              <a:t>scale</a:t>
            </a:r>
            <a:r>
              <a:rPr lang="pl-PL" dirty="0" smtClean="0"/>
              <a:t> </a:t>
            </a:r>
            <a:r>
              <a:rPr lang="pl-PL" dirty="0" err="1" smtClean="0"/>
              <a:t>cooperation</a:t>
            </a:r>
            <a:r>
              <a:rPr lang="pl-PL" dirty="0" smtClean="0"/>
              <a:t> </a:t>
            </a:r>
            <a:r>
              <a:rPr lang="pl-PL" dirty="0" err="1" smtClean="0"/>
              <a:t>programmes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national </a:t>
            </a:r>
            <a:r>
              <a:rPr lang="pl-PL" dirty="0" err="1" smtClean="0"/>
              <a:t>authorities</a:t>
            </a:r>
            <a:r>
              <a:rPr lang="pl-PL" dirty="0" smtClean="0"/>
              <a:t> </a:t>
            </a:r>
            <a:r>
              <a:rPr lang="pl-PL" dirty="0" err="1" smtClean="0"/>
              <a:t>potentially</a:t>
            </a:r>
            <a:r>
              <a:rPr lang="pl-PL" dirty="0" smtClean="0"/>
              <a:t> </a:t>
            </a:r>
            <a:r>
              <a:rPr lang="pl-PL" dirty="0" err="1" smtClean="0"/>
              <a:t>leading</a:t>
            </a:r>
            <a:r>
              <a:rPr lang="pl-PL" dirty="0" smtClean="0"/>
              <a:t> to </a:t>
            </a:r>
            <a:r>
              <a:rPr lang="pl-PL" dirty="0" err="1" smtClean="0"/>
              <a:t>the</a:t>
            </a:r>
            <a:r>
              <a:rPr lang="pl-PL" dirty="0" smtClean="0"/>
              <a:t> development of </a:t>
            </a:r>
            <a:r>
              <a:rPr lang="pl-PL" dirty="0" err="1" smtClean="0"/>
              <a:t>new</a:t>
            </a:r>
            <a:r>
              <a:rPr lang="pl-PL" dirty="0" smtClean="0"/>
              <a:t> products and </a:t>
            </a:r>
            <a:r>
              <a:rPr lang="pl-PL" dirty="0" err="1" smtClean="0"/>
              <a:t>businesses</a:t>
            </a:r>
            <a:r>
              <a:rPr lang="pl-PL" dirty="0" smtClean="0"/>
              <a:t>. </a:t>
            </a:r>
            <a:r>
              <a:rPr lang="pl-PL" dirty="0" err="1" smtClean="0"/>
              <a:t>Currently</a:t>
            </a:r>
            <a:r>
              <a:rPr lang="pl-PL" dirty="0" smtClean="0"/>
              <a:t>, we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doing</a:t>
            </a:r>
            <a:r>
              <a:rPr lang="pl-PL" dirty="0" smtClean="0"/>
              <a:t>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Aeronautics</a:t>
            </a:r>
            <a:r>
              <a:rPr lang="pl-PL" dirty="0" smtClean="0"/>
              <a:t> </a:t>
            </a:r>
            <a:r>
              <a:rPr lang="pl-PL" dirty="0" err="1" smtClean="0"/>
              <a:t>sector</a:t>
            </a:r>
            <a:r>
              <a:rPr lang="pl-PL" dirty="0" smtClean="0"/>
              <a:t>.</a:t>
            </a:r>
          </a:p>
          <a:p>
            <a:endParaRPr lang="pl-PL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31271"/>
            <a:ext cx="6797675" cy="4652417"/>
          </a:xfrm>
          <a:noFill/>
          <a:ln/>
        </p:spPr>
        <p:txBody>
          <a:bodyPr/>
          <a:lstStyle/>
          <a:p>
            <a:r>
              <a:rPr lang="pl-PL" dirty="0" err="1" smtClean="0"/>
              <a:t>How</a:t>
            </a:r>
            <a:r>
              <a:rPr lang="pl-PL" dirty="0" smtClean="0"/>
              <a:t> do we </a:t>
            </a:r>
            <a:r>
              <a:rPr lang="pl-PL" dirty="0" err="1" smtClean="0"/>
              <a:t>contribute</a:t>
            </a:r>
            <a:r>
              <a:rPr lang="pl-PL" dirty="0" smtClean="0"/>
              <a:t> to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creation</a:t>
            </a:r>
            <a:r>
              <a:rPr lang="pl-PL" dirty="0" smtClean="0"/>
              <a:t> of business?</a:t>
            </a:r>
          </a:p>
          <a:p>
            <a:r>
              <a:rPr lang="pl-PL" dirty="0" smtClean="0"/>
              <a:t>1) We </a:t>
            </a:r>
            <a:r>
              <a:rPr lang="pl-PL" dirty="0" err="1" smtClean="0"/>
              <a:t>try</a:t>
            </a:r>
            <a:r>
              <a:rPr lang="pl-PL" dirty="0" smtClean="0"/>
              <a:t> to </a:t>
            </a:r>
            <a:r>
              <a:rPr lang="pl-PL" dirty="0" err="1" smtClean="0"/>
              <a:t>focus</a:t>
            </a:r>
            <a:r>
              <a:rPr lang="pl-PL" dirty="0" smtClean="0"/>
              <a:t>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research</a:t>
            </a:r>
            <a:r>
              <a:rPr lang="pl-PL" dirty="0" smtClean="0"/>
              <a:t> </a:t>
            </a:r>
            <a:r>
              <a:rPr lang="pl-PL" dirty="0" err="1" smtClean="0"/>
              <a:t>activities</a:t>
            </a:r>
            <a:r>
              <a:rPr lang="pl-PL" dirty="0" smtClean="0"/>
              <a:t> on </a:t>
            </a:r>
            <a:r>
              <a:rPr lang="pl-PL" dirty="0" err="1" smtClean="0"/>
              <a:t>topics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pl-PL" dirty="0" smtClean="0"/>
              <a:t> </a:t>
            </a:r>
            <a:r>
              <a:rPr lang="pl-PL" dirty="0" err="1" smtClean="0"/>
              <a:t>lead</a:t>
            </a:r>
            <a:r>
              <a:rPr lang="pl-PL" dirty="0" smtClean="0"/>
              <a:t> to commercial </a:t>
            </a:r>
            <a:r>
              <a:rPr lang="pl-PL" dirty="0" err="1" smtClean="0"/>
              <a:t>applications</a:t>
            </a:r>
            <a:r>
              <a:rPr lang="pl-PL" dirty="0" smtClean="0"/>
              <a:t>. </a:t>
            </a:r>
            <a:r>
              <a:rPr lang="pl-PL" dirty="0" err="1" smtClean="0"/>
              <a:t>Often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a </a:t>
            </a:r>
            <a:r>
              <a:rPr lang="pl-PL" dirty="0" err="1" smtClean="0"/>
              <a:t>very</a:t>
            </a:r>
            <a:r>
              <a:rPr lang="pl-PL" dirty="0" smtClean="0"/>
              <a:t> long </a:t>
            </a:r>
            <a:r>
              <a:rPr lang="pl-PL" dirty="0" err="1" smtClean="0"/>
              <a:t>road</a:t>
            </a:r>
            <a:r>
              <a:rPr lang="pl-PL" dirty="0" smtClean="0"/>
              <a:t>. </a:t>
            </a:r>
          </a:p>
          <a:p>
            <a:r>
              <a:rPr lang="pl-PL" dirty="0" smtClean="0"/>
              <a:t>An </a:t>
            </a:r>
            <a:r>
              <a:rPr lang="pl-PL" dirty="0" err="1" smtClean="0"/>
              <a:t>example</a:t>
            </a:r>
            <a:r>
              <a:rPr lang="pl-PL" dirty="0" smtClean="0"/>
              <a:t>: In 2007 we </a:t>
            </a:r>
            <a:r>
              <a:rPr lang="pl-PL" dirty="0" err="1" smtClean="0"/>
              <a:t>performed</a:t>
            </a:r>
            <a:r>
              <a:rPr lang="pl-PL" dirty="0" smtClean="0"/>
              <a:t> a </a:t>
            </a:r>
            <a:r>
              <a:rPr lang="pl-PL" dirty="0" err="1" smtClean="0"/>
              <a:t>research</a:t>
            </a:r>
            <a:r>
              <a:rPr lang="pl-PL" dirty="0" smtClean="0"/>
              <a:t> </a:t>
            </a:r>
            <a:r>
              <a:rPr lang="pl-PL" dirty="0" err="1" smtClean="0"/>
              <a:t>project</a:t>
            </a:r>
            <a:r>
              <a:rPr lang="pl-PL" dirty="0" smtClean="0"/>
              <a:t> on </a:t>
            </a:r>
            <a:r>
              <a:rPr lang="en-US" dirty="0" smtClean="0"/>
              <a:t>Electro-conductive polymer matrix composites with improved mechanical properties</a:t>
            </a:r>
            <a:r>
              <a:rPr lang="pl-PL" dirty="0" smtClean="0"/>
              <a:t> </a:t>
            </a:r>
            <a:r>
              <a:rPr lang="pl-PL" dirty="0" err="1" smtClean="0"/>
              <a:t>where</a:t>
            </a:r>
            <a:r>
              <a:rPr lang="pl-PL" dirty="0" smtClean="0"/>
              <a:t> we </a:t>
            </a:r>
            <a:r>
              <a:rPr lang="pl-PL" dirty="0" err="1" smtClean="0"/>
              <a:t>did</a:t>
            </a:r>
            <a:r>
              <a:rPr lang="pl-PL" dirty="0" smtClean="0"/>
              <a:t> </a:t>
            </a:r>
            <a:r>
              <a:rPr lang="pl-PL" dirty="0" err="1" smtClean="0"/>
              <a:t>low</a:t>
            </a:r>
            <a:r>
              <a:rPr lang="pl-PL" dirty="0" smtClean="0"/>
              <a:t> TRL </a:t>
            </a:r>
            <a:r>
              <a:rPr lang="pl-PL" dirty="0" err="1" smtClean="0"/>
              <a:t>research</a:t>
            </a:r>
            <a:r>
              <a:rPr lang="pl-PL" dirty="0" smtClean="0"/>
              <a:t>. </a:t>
            </a:r>
            <a:r>
              <a:rPr lang="pl-PL" dirty="0" err="1" smtClean="0"/>
              <a:t>Then</a:t>
            </a:r>
            <a:r>
              <a:rPr lang="pl-PL" dirty="0" smtClean="0"/>
              <a:t>, we </a:t>
            </a:r>
            <a:r>
              <a:rPr lang="pl-PL" dirty="0" err="1" smtClean="0"/>
              <a:t>did</a:t>
            </a:r>
            <a:r>
              <a:rPr lang="pl-PL" dirty="0" smtClean="0"/>
              <a:t> </a:t>
            </a:r>
            <a:r>
              <a:rPr lang="pl-PL" dirty="0" err="1" smtClean="0"/>
              <a:t>two</a:t>
            </a:r>
            <a:r>
              <a:rPr lang="pl-PL" dirty="0" smtClean="0"/>
              <a:t> </a:t>
            </a:r>
            <a:r>
              <a:rPr lang="pl-PL" dirty="0" err="1" smtClean="0"/>
              <a:t>other</a:t>
            </a:r>
            <a:r>
              <a:rPr lang="pl-PL" dirty="0" smtClean="0"/>
              <a:t> </a:t>
            </a:r>
            <a:r>
              <a:rPr lang="pl-PL" dirty="0" err="1" smtClean="0"/>
              <a:t>projects</a:t>
            </a:r>
            <a:r>
              <a:rPr lang="pl-PL" dirty="0" smtClean="0"/>
              <a:t> on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topic</a:t>
            </a:r>
            <a:r>
              <a:rPr lang="pl-PL" dirty="0" smtClean="0"/>
              <a:t> </a:t>
            </a:r>
            <a:r>
              <a:rPr lang="pl-PL" dirty="0" err="1" smtClean="0"/>
              <a:t>funded</a:t>
            </a:r>
            <a:r>
              <a:rPr lang="pl-PL" dirty="0" smtClean="0"/>
              <a:t> by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European</a:t>
            </a:r>
            <a:r>
              <a:rPr lang="pl-PL" dirty="0" smtClean="0"/>
              <a:t> Union. </a:t>
            </a:r>
            <a:r>
              <a:rPr lang="pl-PL" dirty="0" err="1" smtClean="0"/>
              <a:t>Now</a:t>
            </a:r>
            <a:r>
              <a:rPr lang="pl-PL" dirty="0" smtClean="0"/>
              <a:t>, 9 </a:t>
            </a:r>
            <a:r>
              <a:rPr lang="pl-PL" dirty="0" err="1" smtClean="0"/>
              <a:t>years</a:t>
            </a:r>
            <a:r>
              <a:rPr lang="pl-PL" dirty="0" smtClean="0"/>
              <a:t> </a:t>
            </a:r>
            <a:r>
              <a:rPr lang="pl-PL" dirty="0" err="1" smtClean="0"/>
              <a:t>later</a:t>
            </a:r>
            <a:r>
              <a:rPr lang="pl-PL" dirty="0" smtClean="0"/>
              <a:t>, we </a:t>
            </a:r>
            <a:r>
              <a:rPr lang="pl-PL" dirty="0" err="1" smtClean="0"/>
              <a:t>are</a:t>
            </a:r>
            <a:r>
              <a:rPr lang="pl-PL" dirty="0" smtClean="0"/>
              <a:t> performing a </a:t>
            </a:r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project</a:t>
            </a:r>
            <a:r>
              <a:rPr lang="pl-PL" dirty="0" smtClean="0"/>
              <a:t> on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topic</a:t>
            </a:r>
            <a:r>
              <a:rPr lang="pl-PL" dirty="0" smtClean="0"/>
              <a:t>, but we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stage</a:t>
            </a:r>
            <a:r>
              <a:rPr lang="pl-PL" dirty="0" smtClean="0"/>
              <a:t> of a pilot plant. We </a:t>
            </a:r>
            <a:r>
              <a:rPr lang="pl-PL" dirty="0" err="1" smtClean="0"/>
              <a:t>transferred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project</a:t>
            </a:r>
            <a:r>
              <a:rPr lang="pl-PL" dirty="0" smtClean="0"/>
              <a:t> </a:t>
            </a:r>
            <a:r>
              <a:rPr lang="pl-PL" dirty="0" err="1" smtClean="0"/>
              <a:t>results</a:t>
            </a:r>
            <a:r>
              <a:rPr lang="pl-PL" dirty="0" smtClean="0"/>
              <a:t> to a </a:t>
            </a:r>
            <a:r>
              <a:rPr lang="pl-PL" dirty="0" err="1" smtClean="0"/>
              <a:t>spin-off</a:t>
            </a:r>
            <a:r>
              <a:rPr lang="pl-PL" dirty="0" smtClean="0"/>
              <a:t> company, </a:t>
            </a:r>
            <a:r>
              <a:rPr lang="pl-PL" dirty="0" err="1" smtClean="0"/>
              <a:t>who</a:t>
            </a:r>
            <a:r>
              <a:rPr lang="pl-PL" dirty="0" smtClean="0"/>
              <a:t> </a:t>
            </a:r>
            <a:r>
              <a:rPr lang="pl-PL" dirty="0" err="1" smtClean="0"/>
              <a:t>built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pilot plant and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charge of </a:t>
            </a:r>
            <a:r>
              <a:rPr lang="pl-PL" dirty="0" err="1" smtClean="0"/>
              <a:t>commercialising</a:t>
            </a:r>
            <a:r>
              <a:rPr lang="pl-PL" dirty="0" smtClean="0"/>
              <a:t> </a:t>
            </a:r>
            <a:r>
              <a:rPr lang="pl-PL" dirty="0" err="1" smtClean="0"/>
              <a:t>projects</a:t>
            </a:r>
            <a:r>
              <a:rPr lang="pl-PL" dirty="0" smtClean="0"/>
              <a:t> </a:t>
            </a:r>
            <a:r>
              <a:rPr lang="pl-PL" dirty="0" err="1" smtClean="0"/>
              <a:t>results</a:t>
            </a:r>
            <a:r>
              <a:rPr lang="pl-PL" dirty="0" smtClean="0"/>
              <a:t>.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product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a </a:t>
            </a:r>
            <a:r>
              <a:rPr lang="pl-PL" dirty="0" err="1" smtClean="0"/>
              <a:t>CNT-doped</a:t>
            </a:r>
            <a:r>
              <a:rPr lang="pl-PL" dirty="0" smtClean="0"/>
              <a:t> </a:t>
            </a:r>
            <a:r>
              <a:rPr lang="pl-PL" dirty="0" err="1" smtClean="0"/>
              <a:t>veil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inserted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composite</a:t>
            </a:r>
            <a:r>
              <a:rPr lang="pl-PL" dirty="0" smtClean="0"/>
              <a:t> </a:t>
            </a:r>
            <a:r>
              <a:rPr lang="pl-PL" dirty="0" err="1" smtClean="0"/>
              <a:t>during</a:t>
            </a:r>
            <a:r>
              <a:rPr lang="pl-PL" dirty="0" smtClean="0"/>
              <a:t> </a:t>
            </a:r>
            <a:r>
              <a:rPr lang="pl-PL" dirty="0" err="1" smtClean="0"/>
              <a:t>its</a:t>
            </a:r>
            <a:r>
              <a:rPr lang="pl-PL" dirty="0" smtClean="0"/>
              <a:t> </a:t>
            </a:r>
            <a:r>
              <a:rPr lang="pl-PL" dirty="0" err="1" smtClean="0"/>
              <a:t>production</a:t>
            </a:r>
            <a:r>
              <a:rPr lang="pl-PL" dirty="0" smtClean="0"/>
              <a:t> </a:t>
            </a:r>
            <a:r>
              <a:rPr lang="pl-PL" dirty="0" err="1" smtClean="0"/>
              <a:t>process</a:t>
            </a:r>
            <a:r>
              <a:rPr lang="pl-PL" dirty="0" smtClean="0"/>
              <a:t> and </a:t>
            </a:r>
            <a:r>
              <a:rPr lang="pl-PL" dirty="0" err="1" smtClean="0"/>
              <a:t>which</a:t>
            </a:r>
            <a:r>
              <a:rPr lang="pl-PL" dirty="0" smtClean="0"/>
              <a:t> </a:t>
            </a:r>
            <a:r>
              <a:rPr lang="pl-PL" dirty="0" err="1" smtClean="0"/>
              <a:t>changes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properties</a:t>
            </a:r>
            <a:r>
              <a:rPr lang="pl-PL" dirty="0" smtClean="0"/>
              <a:t> of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composite</a:t>
            </a:r>
            <a:r>
              <a:rPr lang="pl-PL" dirty="0" smtClean="0"/>
              <a:t>.</a:t>
            </a:r>
          </a:p>
          <a:p>
            <a:r>
              <a:rPr lang="pl-PL" dirty="0" smtClean="0"/>
              <a:t>So, by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way</a:t>
            </a:r>
            <a:r>
              <a:rPr lang="pl-PL" dirty="0" smtClean="0"/>
              <a:t>, </a:t>
            </a:r>
            <a:r>
              <a:rPr lang="pl-PL" dirty="0" err="1" smtClean="0"/>
              <a:t>if</a:t>
            </a:r>
            <a:r>
              <a:rPr lang="pl-PL" dirty="0" smtClean="0"/>
              <a:t> </a:t>
            </a:r>
            <a:r>
              <a:rPr lang="pl-PL" dirty="0" err="1" smtClean="0"/>
              <a:t>anyone</a:t>
            </a:r>
            <a:r>
              <a:rPr lang="pl-PL" dirty="0" smtClean="0"/>
              <a:t> </a:t>
            </a:r>
            <a:r>
              <a:rPr lang="pl-PL" dirty="0" err="1" smtClean="0"/>
              <a:t>here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interested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producing</a:t>
            </a:r>
            <a:r>
              <a:rPr lang="pl-PL" dirty="0" smtClean="0"/>
              <a:t> </a:t>
            </a:r>
            <a:r>
              <a:rPr lang="pl-PL" dirty="0" err="1" smtClean="0"/>
              <a:t>composites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electroconductive</a:t>
            </a:r>
            <a:r>
              <a:rPr lang="pl-PL" dirty="0" smtClean="0"/>
              <a:t>, </a:t>
            </a:r>
            <a:r>
              <a:rPr lang="pl-PL" dirty="0" err="1" smtClean="0"/>
              <a:t>thermoconductive</a:t>
            </a:r>
            <a:r>
              <a:rPr lang="pl-PL" dirty="0" smtClean="0"/>
              <a:t>, </a:t>
            </a:r>
            <a:r>
              <a:rPr lang="pl-PL" dirty="0" err="1" smtClean="0"/>
              <a:t>which</a:t>
            </a:r>
            <a:r>
              <a:rPr lang="pl-PL" dirty="0" smtClean="0"/>
              <a:t> </a:t>
            </a:r>
            <a:r>
              <a:rPr lang="pl-PL" dirty="0" err="1" smtClean="0"/>
              <a:t>exhibit</a:t>
            </a:r>
            <a:r>
              <a:rPr lang="pl-PL" dirty="0" smtClean="0"/>
              <a:t> </a:t>
            </a:r>
            <a:r>
              <a:rPr lang="pl-PL" dirty="0" err="1" smtClean="0"/>
              <a:t>improved</a:t>
            </a:r>
            <a:r>
              <a:rPr lang="pl-PL" dirty="0" smtClean="0"/>
              <a:t> </a:t>
            </a:r>
            <a:r>
              <a:rPr lang="pl-PL" dirty="0" err="1" smtClean="0"/>
              <a:t>mechanical</a:t>
            </a:r>
            <a:r>
              <a:rPr lang="pl-PL" dirty="0" smtClean="0"/>
              <a:t> </a:t>
            </a:r>
            <a:r>
              <a:rPr lang="pl-PL" dirty="0" err="1" smtClean="0"/>
              <a:t>properties</a:t>
            </a:r>
            <a:r>
              <a:rPr lang="pl-PL" dirty="0" smtClean="0"/>
              <a:t>, </a:t>
            </a:r>
            <a:r>
              <a:rPr lang="pl-PL" dirty="0" err="1" smtClean="0"/>
              <a:t>which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pl-PL" dirty="0" smtClean="0"/>
              <a:t> </a:t>
            </a:r>
            <a:r>
              <a:rPr lang="pl-PL" dirty="0" err="1" smtClean="0"/>
              <a:t>assure</a:t>
            </a:r>
            <a:r>
              <a:rPr lang="pl-PL" dirty="0" smtClean="0"/>
              <a:t> EMI </a:t>
            </a:r>
            <a:r>
              <a:rPr lang="pl-PL" dirty="0" err="1" smtClean="0"/>
              <a:t>shielding</a:t>
            </a:r>
            <a:r>
              <a:rPr lang="pl-PL" dirty="0" smtClean="0"/>
              <a:t> and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antistatic</a:t>
            </a:r>
            <a:r>
              <a:rPr lang="pl-PL" dirty="0" smtClean="0"/>
              <a:t>, I </a:t>
            </a:r>
            <a:r>
              <a:rPr lang="pl-PL" dirty="0" err="1" smtClean="0"/>
              <a:t>would</a:t>
            </a:r>
            <a:r>
              <a:rPr lang="pl-PL" dirty="0" smtClean="0"/>
              <a:t> be </a:t>
            </a:r>
            <a:r>
              <a:rPr lang="pl-PL" dirty="0" err="1" smtClean="0"/>
              <a:t>very</a:t>
            </a:r>
            <a:r>
              <a:rPr lang="pl-PL" dirty="0" smtClean="0"/>
              <a:t> happy to talk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him</a:t>
            </a:r>
            <a:r>
              <a:rPr lang="pl-PL" dirty="0" smtClean="0"/>
              <a:t> </a:t>
            </a:r>
            <a:r>
              <a:rPr lang="pl-PL" dirty="0" err="1" smtClean="0"/>
              <a:t>about</a:t>
            </a:r>
            <a:r>
              <a:rPr lang="pl-PL" dirty="0" smtClean="0"/>
              <a:t> </a:t>
            </a:r>
            <a:r>
              <a:rPr lang="pl-PL" dirty="0" err="1" smtClean="0"/>
              <a:t>cooperation</a:t>
            </a:r>
            <a:r>
              <a:rPr lang="pl-PL" dirty="0" smtClean="0"/>
              <a:t> </a:t>
            </a:r>
            <a:r>
              <a:rPr lang="pl-PL" dirty="0" err="1" smtClean="0"/>
              <a:t>possibilities</a:t>
            </a:r>
            <a:r>
              <a:rPr lang="pl-PL" dirty="0" smtClean="0"/>
              <a:t>.</a:t>
            </a:r>
          </a:p>
          <a:p>
            <a:r>
              <a:rPr lang="pl-PL" dirty="0" smtClean="0"/>
              <a:t>2) We help </a:t>
            </a:r>
            <a:r>
              <a:rPr lang="pl-PL" dirty="0" err="1" smtClean="0"/>
              <a:t>businesses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finding</a:t>
            </a:r>
            <a:r>
              <a:rPr lang="pl-PL" dirty="0" smtClean="0"/>
              <a:t> </a:t>
            </a:r>
            <a:r>
              <a:rPr lang="pl-PL" dirty="0" err="1" smtClean="0"/>
              <a:t>R&amp;D</a:t>
            </a:r>
            <a:r>
              <a:rPr lang="pl-PL" dirty="0" smtClean="0"/>
              <a:t> partners to </a:t>
            </a:r>
            <a:r>
              <a:rPr lang="pl-PL" dirty="0" err="1" smtClean="0"/>
              <a:t>solve</a:t>
            </a:r>
            <a:r>
              <a:rPr lang="pl-PL" dirty="0" smtClean="0"/>
              <a:t> </a:t>
            </a:r>
            <a:r>
              <a:rPr lang="pl-PL" dirty="0" err="1" smtClean="0"/>
              <a:t>their</a:t>
            </a:r>
            <a:r>
              <a:rPr lang="pl-PL" dirty="0" smtClean="0"/>
              <a:t> </a:t>
            </a:r>
            <a:r>
              <a:rPr lang="pl-PL" dirty="0" err="1" smtClean="0"/>
              <a:t>specific</a:t>
            </a:r>
            <a:r>
              <a:rPr lang="pl-PL" dirty="0" smtClean="0"/>
              <a:t> </a:t>
            </a:r>
            <a:r>
              <a:rPr lang="pl-PL" dirty="0" err="1" smtClean="0"/>
              <a:t>problems</a:t>
            </a:r>
            <a:r>
              <a:rPr lang="pl-PL" dirty="0" smtClean="0"/>
              <a:t>. </a:t>
            </a:r>
            <a:r>
              <a:rPr lang="pl-PL" dirty="0" err="1" smtClean="0"/>
              <a:t>Sometimes</a:t>
            </a:r>
            <a:r>
              <a:rPr lang="pl-PL" dirty="0" smtClean="0"/>
              <a:t> </a:t>
            </a:r>
            <a:r>
              <a:rPr lang="pl-PL" dirty="0" err="1" smtClean="0"/>
              <a:t>companies</a:t>
            </a:r>
            <a:r>
              <a:rPr lang="pl-PL" dirty="0" smtClean="0"/>
              <a:t>, </a:t>
            </a:r>
            <a:r>
              <a:rPr lang="pl-PL" dirty="0" err="1" smtClean="0"/>
              <a:t>specifically</a:t>
            </a:r>
            <a:r>
              <a:rPr lang="pl-PL" dirty="0" smtClean="0"/>
              <a:t> </a:t>
            </a:r>
            <a:r>
              <a:rPr lang="pl-PL" dirty="0" err="1" smtClean="0"/>
              <a:t>SMEs</a:t>
            </a:r>
            <a:r>
              <a:rPr lang="pl-PL" dirty="0" smtClean="0"/>
              <a:t>, </a:t>
            </a:r>
            <a:r>
              <a:rPr lang="pl-PL" dirty="0" err="1" smtClean="0"/>
              <a:t>come</a:t>
            </a:r>
            <a:r>
              <a:rPr lang="pl-PL" dirty="0" smtClean="0"/>
              <a:t> to </a:t>
            </a:r>
            <a:r>
              <a:rPr lang="pl-PL" dirty="0" err="1" smtClean="0"/>
              <a:t>us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a </a:t>
            </a:r>
            <a:r>
              <a:rPr lang="pl-PL" dirty="0" err="1" smtClean="0"/>
              <a:t>technological</a:t>
            </a:r>
            <a:r>
              <a:rPr lang="pl-PL" dirty="0" smtClean="0"/>
              <a:t> problem, and we </a:t>
            </a:r>
            <a:r>
              <a:rPr lang="pl-PL" dirty="0" err="1" smtClean="0"/>
              <a:t>redirect</a:t>
            </a:r>
            <a:r>
              <a:rPr lang="pl-PL" dirty="0" smtClean="0"/>
              <a:t> </a:t>
            </a:r>
            <a:r>
              <a:rPr lang="pl-PL" dirty="0" err="1" smtClean="0"/>
              <a:t>them</a:t>
            </a:r>
            <a:r>
              <a:rPr lang="pl-PL" dirty="0" smtClean="0"/>
              <a:t> to an </a:t>
            </a:r>
            <a:r>
              <a:rPr lang="pl-PL" dirty="0" err="1" smtClean="0"/>
              <a:t>appropriate</a:t>
            </a:r>
            <a:r>
              <a:rPr lang="pl-PL" dirty="0" smtClean="0"/>
              <a:t> </a:t>
            </a:r>
            <a:r>
              <a:rPr lang="pl-PL" dirty="0" err="1" smtClean="0"/>
              <a:t>institute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do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research</a:t>
            </a:r>
            <a:r>
              <a:rPr lang="pl-PL" dirty="0" smtClean="0"/>
              <a:t> </a:t>
            </a:r>
            <a:r>
              <a:rPr lang="pl-PL" dirty="0" err="1" smtClean="0"/>
              <a:t>ourself</a:t>
            </a:r>
            <a:r>
              <a:rPr lang="pl-PL" dirty="0" smtClean="0"/>
              <a:t>. </a:t>
            </a:r>
          </a:p>
          <a:p>
            <a:r>
              <a:rPr lang="pl-PL" dirty="0" smtClean="0"/>
              <a:t>3) We help </a:t>
            </a:r>
            <a:r>
              <a:rPr lang="pl-PL" dirty="0" err="1" smtClean="0"/>
              <a:t>businesses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finding</a:t>
            </a:r>
            <a:r>
              <a:rPr lang="pl-PL" dirty="0" smtClean="0"/>
              <a:t> business partners. An </a:t>
            </a:r>
            <a:r>
              <a:rPr lang="pl-PL" dirty="0" err="1" smtClean="0"/>
              <a:t>example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participation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ELAN </a:t>
            </a:r>
            <a:r>
              <a:rPr lang="pl-PL" dirty="0" err="1" smtClean="0"/>
              <a:t>project</a:t>
            </a:r>
            <a:r>
              <a:rPr lang="pl-PL" dirty="0" smtClean="0"/>
              <a:t>. </a:t>
            </a:r>
            <a:r>
              <a:rPr lang="pl-PL" dirty="0" err="1" smtClean="0"/>
              <a:t>Polish</a:t>
            </a:r>
            <a:r>
              <a:rPr lang="pl-PL" dirty="0" smtClean="0"/>
              <a:t> </a:t>
            </a:r>
            <a:r>
              <a:rPr lang="pl-PL" dirty="0" err="1" smtClean="0"/>
              <a:t>companies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much </a:t>
            </a:r>
            <a:r>
              <a:rPr lang="pl-PL" dirty="0" err="1" smtClean="0"/>
              <a:t>more</a:t>
            </a:r>
            <a:r>
              <a:rPr lang="pl-PL" dirty="0" smtClean="0"/>
              <a:t> </a:t>
            </a:r>
            <a:r>
              <a:rPr lang="pl-PL" dirty="0" err="1" smtClean="0"/>
              <a:t>reluctant</a:t>
            </a:r>
            <a:r>
              <a:rPr lang="pl-PL" dirty="0" smtClean="0"/>
              <a:t> </a:t>
            </a:r>
            <a:r>
              <a:rPr lang="pl-PL" dirty="0" err="1" smtClean="0"/>
              <a:t>than</a:t>
            </a:r>
            <a:r>
              <a:rPr lang="pl-PL" dirty="0" smtClean="0"/>
              <a:t>, </a:t>
            </a:r>
            <a:r>
              <a:rPr lang="pl-PL" dirty="0" err="1" smtClean="0"/>
              <a:t>e.g</a:t>
            </a:r>
            <a:r>
              <a:rPr lang="pl-PL" dirty="0" smtClean="0"/>
              <a:t>. </a:t>
            </a:r>
            <a:r>
              <a:rPr lang="pl-PL" dirty="0" err="1" smtClean="0"/>
              <a:t>Spanish</a:t>
            </a:r>
            <a:r>
              <a:rPr lang="pl-PL" dirty="0" smtClean="0"/>
              <a:t> </a:t>
            </a:r>
            <a:r>
              <a:rPr lang="pl-PL" dirty="0" err="1" smtClean="0"/>
              <a:t>companies</a:t>
            </a:r>
            <a:r>
              <a:rPr lang="pl-PL" dirty="0" smtClean="0"/>
              <a:t>, to </a:t>
            </a:r>
            <a:r>
              <a:rPr lang="pl-PL" dirty="0" err="1" smtClean="0"/>
              <a:t>examine</a:t>
            </a:r>
            <a:r>
              <a:rPr lang="pl-PL" dirty="0" smtClean="0"/>
              <a:t> by </a:t>
            </a:r>
            <a:r>
              <a:rPr lang="pl-PL" dirty="0" err="1" smtClean="0"/>
              <a:t>themselves</a:t>
            </a:r>
            <a:r>
              <a:rPr lang="pl-PL" dirty="0" smtClean="0"/>
              <a:t> </a:t>
            </a:r>
            <a:r>
              <a:rPr lang="pl-PL" dirty="0" err="1" smtClean="0"/>
              <a:t>cooperation</a:t>
            </a:r>
            <a:r>
              <a:rPr lang="pl-PL" dirty="0" smtClean="0"/>
              <a:t> </a:t>
            </a:r>
            <a:r>
              <a:rPr lang="pl-PL" dirty="0" err="1" smtClean="0"/>
              <a:t>opportunities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Latin</a:t>
            </a:r>
            <a:r>
              <a:rPr lang="pl-PL" dirty="0" smtClean="0"/>
              <a:t> America. </a:t>
            </a:r>
            <a:r>
              <a:rPr lang="pl-PL" dirty="0" err="1" smtClean="0"/>
              <a:t>However</a:t>
            </a:r>
            <a:r>
              <a:rPr lang="pl-PL" dirty="0" smtClean="0"/>
              <a:t>, </a:t>
            </a:r>
            <a:r>
              <a:rPr lang="pl-PL" dirty="0" err="1" smtClean="0"/>
              <a:t>several</a:t>
            </a:r>
            <a:r>
              <a:rPr lang="pl-PL" dirty="0" smtClean="0"/>
              <a:t> of </a:t>
            </a:r>
            <a:r>
              <a:rPr lang="pl-PL" dirty="0" err="1" smtClean="0"/>
              <a:t>them</a:t>
            </a:r>
            <a:r>
              <a:rPr lang="pl-PL" dirty="0" smtClean="0"/>
              <a:t> </a:t>
            </a:r>
            <a:r>
              <a:rPr lang="pl-PL" dirty="0" err="1" smtClean="0"/>
              <a:t>asked</a:t>
            </a:r>
            <a:r>
              <a:rPr lang="pl-PL" dirty="0" smtClean="0"/>
              <a:t> </a:t>
            </a:r>
            <a:r>
              <a:rPr lang="pl-PL" dirty="0" err="1" smtClean="0"/>
              <a:t>us</a:t>
            </a:r>
            <a:r>
              <a:rPr lang="pl-PL" dirty="0" smtClean="0"/>
              <a:t> to </a:t>
            </a:r>
            <a:r>
              <a:rPr lang="pl-PL" dirty="0" err="1" smtClean="0"/>
              <a:t>represent</a:t>
            </a:r>
            <a:r>
              <a:rPr lang="pl-PL" dirty="0" smtClean="0"/>
              <a:t> </a:t>
            </a:r>
            <a:r>
              <a:rPr lang="pl-PL" dirty="0" err="1" smtClean="0"/>
              <a:t>them</a:t>
            </a:r>
            <a:r>
              <a:rPr lang="pl-PL" dirty="0" smtClean="0"/>
              <a:t>, do market </a:t>
            </a:r>
            <a:r>
              <a:rPr lang="pl-PL" dirty="0" err="1" smtClean="0"/>
              <a:t>research</a:t>
            </a:r>
            <a:r>
              <a:rPr lang="pl-PL" dirty="0" smtClean="0"/>
              <a:t> and </a:t>
            </a:r>
            <a:r>
              <a:rPr lang="pl-PL" dirty="0" err="1" smtClean="0"/>
              <a:t>find</a:t>
            </a:r>
            <a:r>
              <a:rPr lang="pl-PL" dirty="0" smtClean="0"/>
              <a:t> </a:t>
            </a:r>
            <a:r>
              <a:rPr lang="pl-PL" dirty="0" err="1" smtClean="0"/>
              <a:t>potential</a:t>
            </a:r>
            <a:r>
              <a:rPr lang="pl-PL" dirty="0" smtClean="0"/>
              <a:t> partners. We </a:t>
            </a:r>
            <a:r>
              <a:rPr lang="pl-PL" dirty="0" err="1" smtClean="0"/>
              <a:t>have</a:t>
            </a:r>
            <a:r>
              <a:rPr lang="pl-PL" dirty="0" smtClean="0"/>
              <a:t> first </a:t>
            </a:r>
            <a:r>
              <a:rPr lang="pl-PL" dirty="0" err="1" smtClean="0"/>
              <a:t>success</a:t>
            </a:r>
            <a:r>
              <a:rPr lang="pl-PL" dirty="0" smtClean="0"/>
              <a:t> –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June</a:t>
            </a:r>
            <a:r>
              <a:rPr lang="pl-PL" dirty="0" smtClean="0"/>
              <a:t> </a:t>
            </a:r>
            <a:r>
              <a:rPr lang="pl-PL" dirty="0" err="1" smtClean="0"/>
              <a:t>two</a:t>
            </a:r>
            <a:r>
              <a:rPr lang="pl-PL" dirty="0" smtClean="0"/>
              <a:t> </a:t>
            </a:r>
            <a:r>
              <a:rPr lang="pl-PL" dirty="0" err="1" smtClean="0"/>
              <a:t>Polish</a:t>
            </a:r>
            <a:r>
              <a:rPr lang="pl-PL" dirty="0" smtClean="0"/>
              <a:t> </a:t>
            </a:r>
            <a:r>
              <a:rPr lang="pl-PL" dirty="0" err="1" smtClean="0"/>
              <a:t>companies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going</a:t>
            </a:r>
            <a:r>
              <a:rPr lang="pl-PL" dirty="0" smtClean="0"/>
              <a:t> to Chile to </a:t>
            </a:r>
            <a:r>
              <a:rPr lang="pl-PL" dirty="0" err="1" smtClean="0"/>
              <a:t>negotiate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partners we </a:t>
            </a:r>
            <a:r>
              <a:rPr lang="pl-PL" dirty="0" err="1" smtClean="0"/>
              <a:t>identified</a:t>
            </a:r>
            <a:r>
              <a:rPr lang="pl-PL" dirty="0" smtClean="0"/>
              <a:t> for </a:t>
            </a:r>
            <a:r>
              <a:rPr lang="pl-PL" dirty="0" err="1" smtClean="0"/>
              <a:t>them</a:t>
            </a:r>
            <a:r>
              <a:rPr lang="pl-PL" dirty="0" smtClean="0"/>
              <a:t>.</a:t>
            </a:r>
          </a:p>
          <a:p>
            <a:r>
              <a:rPr lang="pl-PL" dirty="0" smtClean="0"/>
              <a:t>4) We help </a:t>
            </a:r>
            <a:r>
              <a:rPr lang="pl-PL" dirty="0" err="1" smtClean="0"/>
              <a:t>businesses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obtaining</a:t>
            </a:r>
            <a:r>
              <a:rPr lang="pl-PL" dirty="0" smtClean="0"/>
              <a:t> </a:t>
            </a:r>
            <a:r>
              <a:rPr lang="pl-PL" dirty="0" err="1" smtClean="0"/>
              <a:t>European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national </a:t>
            </a:r>
            <a:r>
              <a:rPr lang="pl-PL" dirty="0" err="1" smtClean="0"/>
              <a:t>money</a:t>
            </a:r>
            <a:r>
              <a:rPr lang="pl-PL" dirty="0" smtClean="0"/>
              <a:t> for performing </a:t>
            </a:r>
            <a:r>
              <a:rPr lang="pl-PL" dirty="0" err="1" smtClean="0"/>
              <a:t>research</a:t>
            </a:r>
            <a:r>
              <a:rPr lang="pl-PL" dirty="0" smtClean="0"/>
              <a:t> </a:t>
            </a:r>
            <a:r>
              <a:rPr lang="pl-PL" dirty="0" err="1" smtClean="0"/>
              <a:t>leading</a:t>
            </a:r>
            <a:r>
              <a:rPr lang="pl-PL" dirty="0" smtClean="0"/>
              <a:t> to developing products. We </a:t>
            </a:r>
            <a:r>
              <a:rPr lang="pl-PL" dirty="0" err="1" smtClean="0"/>
              <a:t>identify</a:t>
            </a:r>
            <a:r>
              <a:rPr lang="pl-PL" dirty="0" smtClean="0"/>
              <a:t> </a:t>
            </a:r>
            <a:r>
              <a:rPr lang="pl-PL" dirty="0" err="1" smtClean="0"/>
              <a:t>appropriate</a:t>
            </a:r>
            <a:r>
              <a:rPr lang="pl-PL" dirty="0" smtClean="0"/>
              <a:t> </a:t>
            </a:r>
            <a:r>
              <a:rPr lang="pl-PL" dirty="0" err="1" smtClean="0"/>
              <a:t>schemes</a:t>
            </a:r>
            <a:r>
              <a:rPr lang="pl-PL" dirty="0" smtClean="0"/>
              <a:t> and </a:t>
            </a:r>
            <a:r>
              <a:rPr lang="pl-PL" dirty="0" err="1" smtClean="0"/>
              <a:t>write</a:t>
            </a:r>
            <a:r>
              <a:rPr lang="pl-PL" dirty="0" smtClean="0"/>
              <a:t> </a:t>
            </a:r>
            <a:r>
              <a:rPr lang="pl-PL" dirty="0" err="1" smtClean="0"/>
              <a:t>applications</a:t>
            </a:r>
            <a:r>
              <a:rPr lang="pl-PL" dirty="0" smtClean="0"/>
              <a:t>.</a:t>
            </a:r>
          </a:p>
          <a:p>
            <a:r>
              <a:rPr lang="pl-PL" dirty="0" smtClean="0"/>
              <a:t>5) We </a:t>
            </a:r>
            <a:r>
              <a:rPr lang="pl-PL" dirty="0" err="1" smtClean="0"/>
              <a:t>assist</a:t>
            </a:r>
            <a:r>
              <a:rPr lang="pl-PL" dirty="0" smtClean="0"/>
              <a:t> </a:t>
            </a:r>
            <a:r>
              <a:rPr lang="pl-PL" dirty="0" err="1" smtClean="0"/>
              <a:t>large</a:t>
            </a:r>
            <a:r>
              <a:rPr lang="pl-PL" dirty="0" smtClean="0"/>
              <a:t> </a:t>
            </a:r>
            <a:r>
              <a:rPr lang="pl-PL" dirty="0" err="1" smtClean="0"/>
              <a:t>companies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setting</a:t>
            </a:r>
            <a:r>
              <a:rPr lang="pl-PL" dirty="0" smtClean="0"/>
              <a:t> </a:t>
            </a:r>
            <a:r>
              <a:rPr lang="pl-PL" dirty="0" err="1" smtClean="0"/>
              <a:t>up</a:t>
            </a:r>
            <a:r>
              <a:rPr lang="pl-PL" dirty="0" smtClean="0"/>
              <a:t> </a:t>
            </a:r>
            <a:r>
              <a:rPr lang="pl-PL" dirty="0" err="1" smtClean="0"/>
              <a:t>large</a:t>
            </a:r>
            <a:r>
              <a:rPr lang="pl-PL" dirty="0" smtClean="0"/>
              <a:t> </a:t>
            </a:r>
            <a:r>
              <a:rPr lang="pl-PL" dirty="0" err="1" smtClean="0"/>
              <a:t>scale</a:t>
            </a:r>
            <a:r>
              <a:rPr lang="pl-PL" dirty="0" smtClean="0"/>
              <a:t> </a:t>
            </a:r>
            <a:r>
              <a:rPr lang="pl-PL" dirty="0" err="1" smtClean="0"/>
              <a:t>cooperation</a:t>
            </a:r>
            <a:r>
              <a:rPr lang="pl-PL" dirty="0" smtClean="0"/>
              <a:t> </a:t>
            </a:r>
            <a:r>
              <a:rPr lang="pl-PL" dirty="0" err="1" smtClean="0"/>
              <a:t>programmes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national </a:t>
            </a:r>
            <a:r>
              <a:rPr lang="pl-PL" dirty="0" err="1" smtClean="0"/>
              <a:t>authorities</a:t>
            </a:r>
            <a:r>
              <a:rPr lang="pl-PL" dirty="0" smtClean="0"/>
              <a:t> </a:t>
            </a:r>
            <a:r>
              <a:rPr lang="pl-PL" dirty="0" err="1" smtClean="0"/>
              <a:t>potentially</a:t>
            </a:r>
            <a:r>
              <a:rPr lang="pl-PL" dirty="0" smtClean="0"/>
              <a:t> </a:t>
            </a:r>
            <a:r>
              <a:rPr lang="pl-PL" dirty="0" err="1" smtClean="0"/>
              <a:t>leading</a:t>
            </a:r>
            <a:r>
              <a:rPr lang="pl-PL" dirty="0" smtClean="0"/>
              <a:t> to </a:t>
            </a:r>
            <a:r>
              <a:rPr lang="pl-PL" dirty="0" err="1" smtClean="0"/>
              <a:t>the</a:t>
            </a:r>
            <a:r>
              <a:rPr lang="pl-PL" dirty="0" smtClean="0"/>
              <a:t> development of </a:t>
            </a:r>
            <a:r>
              <a:rPr lang="pl-PL" dirty="0" err="1" smtClean="0"/>
              <a:t>new</a:t>
            </a:r>
            <a:r>
              <a:rPr lang="pl-PL" dirty="0" smtClean="0"/>
              <a:t> products and </a:t>
            </a:r>
            <a:r>
              <a:rPr lang="pl-PL" dirty="0" err="1" smtClean="0"/>
              <a:t>businesses</a:t>
            </a:r>
            <a:r>
              <a:rPr lang="pl-PL" dirty="0" smtClean="0"/>
              <a:t>. </a:t>
            </a:r>
            <a:r>
              <a:rPr lang="pl-PL" dirty="0" err="1" smtClean="0"/>
              <a:t>Currently</a:t>
            </a:r>
            <a:r>
              <a:rPr lang="pl-PL" dirty="0" smtClean="0"/>
              <a:t>, we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doing</a:t>
            </a:r>
            <a:r>
              <a:rPr lang="pl-PL" dirty="0" smtClean="0"/>
              <a:t>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Aeronautics</a:t>
            </a:r>
            <a:r>
              <a:rPr lang="pl-PL" dirty="0" smtClean="0"/>
              <a:t> </a:t>
            </a:r>
            <a:r>
              <a:rPr lang="pl-PL" dirty="0" err="1" smtClean="0"/>
              <a:t>sector</a:t>
            </a:r>
            <a:r>
              <a:rPr lang="pl-PL" dirty="0" smtClean="0"/>
              <a:t>.</a:t>
            </a:r>
          </a:p>
          <a:p>
            <a:endParaRPr lang="pl-PL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31271"/>
            <a:ext cx="6797675" cy="4652417"/>
          </a:xfrm>
          <a:noFill/>
          <a:ln/>
        </p:spPr>
        <p:txBody>
          <a:bodyPr/>
          <a:lstStyle/>
          <a:p>
            <a:r>
              <a:rPr lang="pl-PL" dirty="0" err="1" smtClean="0"/>
              <a:t>How</a:t>
            </a:r>
            <a:r>
              <a:rPr lang="pl-PL" dirty="0" smtClean="0"/>
              <a:t> do we </a:t>
            </a:r>
            <a:r>
              <a:rPr lang="pl-PL" dirty="0" err="1" smtClean="0"/>
              <a:t>contribute</a:t>
            </a:r>
            <a:r>
              <a:rPr lang="pl-PL" dirty="0" smtClean="0"/>
              <a:t> to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creation</a:t>
            </a:r>
            <a:r>
              <a:rPr lang="pl-PL" dirty="0" smtClean="0"/>
              <a:t> of business?</a:t>
            </a:r>
          </a:p>
          <a:p>
            <a:r>
              <a:rPr lang="pl-PL" dirty="0" smtClean="0"/>
              <a:t>1) We </a:t>
            </a:r>
            <a:r>
              <a:rPr lang="pl-PL" dirty="0" err="1" smtClean="0"/>
              <a:t>try</a:t>
            </a:r>
            <a:r>
              <a:rPr lang="pl-PL" dirty="0" smtClean="0"/>
              <a:t> to </a:t>
            </a:r>
            <a:r>
              <a:rPr lang="pl-PL" dirty="0" err="1" smtClean="0"/>
              <a:t>focus</a:t>
            </a:r>
            <a:r>
              <a:rPr lang="pl-PL" dirty="0" smtClean="0"/>
              <a:t>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research</a:t>
            </a:r>
            <a:r>
              <a:rPr lang="pl-PL" dirty="0" smtClean="0"/>
              <a:t> </a:t>
            </a:r>
            <a:r>
              <a:rPr lang="pl-PL" dirty="0" err="1" smtClean="0"/>
              <a:t>activities</a:t>
            </a:r>
            <a:r>
              <a:rPr lang="pl-PL" dirty="0" smtClean="0"/>
              <a:t> on </a:t>
            </a:r>
            <a:r>
              <a:rPr lang="pl-PL" dirty="0" err="1" smtClean="0"/>
              <a:t>topics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pl-PL" dirty="0" smtClean="0"/>
              <a:t> </a:t>
            </a:r>
            <a:r>
              <a:rPr lang="pl-PL" dirty="0" err="1" smtClean="0"/>
              <a:t>lead</a:t>
            </a:r>
            <a:r>
              <a:rPr lang="pl-PL" dirty="0" smtClean="0"/>
              <a:t> to commercial </a:t>
            </a:r>
            <a:r>
              <a:rPr lang="pl-PL" dirty="0" err="1" smtClean="0"/>
              <a:t>applications</a:t>
            </a:r>
            <a:r>
              <a:rPr lang="pl-PL" dirty="0" smtClean="0"/>
              <a:t>. </a:t>
            </a:r>
            <a:r>
              <a:rPr lang="pl-PL" dirty="0" err="1" smtClean="0"/>
              <a:t>Often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a </a:t>
            </a:r>
            <a:r>
              <a:rPr lang="pl-PL" dirty="0" err="1" smtClean="0"/>
              <a:t>very</a:t>
            </a:r>
            <a:r>
              <a:rPr lang="pl-PL" dirty="0" smtClean="0"/>
              <a:t> long </a:t>
            </a:r>
            <a:r>
              <a:rPr lang="pl-PL" dirty="0" err="1" smtClean="0"/>
              <a:t>road</a:t>
            </a:r>
            <a:r>
              <a:rPr lang="pl-PL" dirty="0" smtClean="0"/>
              <a:t>. </a:t>
            </a:r>
          </a:p>
          <a:p>
            <a:r>
              <a:rPr lang="pl-PL" dirty="0" smtClean="0"/>
              <a:t>An </a:t>
            </a:r>
            <a:r>
              <a:rPr lang="pl-PL" dirty="0" err="1" smtClean="0"/>
              <a:t>example</a:t>
            </a:r>
            <a:r>
              <a:rPr lang="pl-PL" dirty="0" smtClean="0"/>
              <a:t>: In 2007 we </a:t>
            </a:r>
            <a:r>
              <a:rPr lang="pl-PL" dirty="0" err="1" smtClean="0"/>
              <a:t>performed</a:t>
            </a:r>
            <a:r>
              <a:rPr lang="pl-PL" dirty="0" smtClean="0"/>
              <a:t> a </a:t>
            </a:r>
            <a:r>
              <a:rPr lang="pl-PL" dirty="0" err="1" smtClean="0"/>
              <a:t>research</a:t>
            </a:r>
            <a:r>
              <a:rPr lang="pl-PL" dirty="0" smtClean="0"/>
              <a:t> </a:t>
            </a:r>
            <a:r>
              <a:rPr lang="pl-PL" dirty="0" err="1" smtClean="0"/>
              <a:t>project</a:t>
            </a:r>
            <a:r>
              <a:rPr lang="pl-PL" dirty="0" smtClean="0"/>
              <a:t> on </a:t>
            </a:r>
            <a:r>
              <a:rPr lang="en-US" dirty="0" smtClean="0"/>
              <a:t>Electro-conductive polymer matrix composites with improved mechanical properties</a:t>
            </a:r>
            <a:r>
              <a:rPr lang="pl-PL" dirty="0" smtClean="0"/>
              <a:t> </a:t>
            </a:r>
            <a:r>
              <a:rPr lang="pl-PL" dirty="0" err="1" smtClean="0"/>
              <a:t>where</a:t>
            </a:r>
            <a:r>
              <a:rPr lang="pl-PL" dirty="0" smtClean="0"/>
              <a:t> we </a:t>
            </a:r>
            <a:r>
              <a:rPr lang="pl-PL" dirty="0" err="1" smtClean="0"/>
              <a:t>did</a:t>
            </a:r>
            <a:r>
              <a:rPr lang="pl-PL" dirty="0" smtClean="0"/>
              <a:t> </a:t>
            </a:r>
            <a:r>
              <a:rPr lang="pl-PL" dirty="0" err="1" smtClean="0"/>
              <a:t>low</a:t>
            </a:r>
            <a:r>
              <a:rPr lang="pl-PL" dirty="0" smtClean="0"/>
              <a:t> TRL </a:t>
            </a:r>
            <a:r>
              <a:rPr lang="pl-PL" dirty="0" err="1" smtClean="0"/>
              <a:t>research</a:t>
            </a:r>
            <a:r>
              <a:rPr lang="pl-PL" dirty="0" smtClean="0"/>
              <a:t>. </a:t>
            </a:r>
            <a:r>
              <a:rPr lang="pl-PL" dirty="0" err="1" smtClean="0"/>
              <a:t>Then</a:t>
            </a:r>
            <a:r>
              <a:rPr lang="pl-PL" dirty="0" smtClean="0"/>
              <a:t>, we </a:t>
            </a:r>
            <a:r>
              <a:rPr lang="pl-PL" dirty="0" err="1" smtClean="0"/>
              <a:t>did</a:t>
            </a:r>
            <a:r>
              <a:rPr lang="pl-PL" dirty="0" smtClean="0"/>
              <a:t> </a:t>
            </a:r>
            <a:r>
              <a:rPr lang="pl-PL" dirty="0" err="1" smtClean="0"/>
              <a:t>two</a:t>
            </a:r>
            <a:r>
              <a:rPr lang="pl-PL" dirty="0" smtClean="0"/>
              <a:t> </a:t>
            </a:r>
            <a:r>
              <a:rPr lang="pl-PL" dirty="0" err="1" smtClean="0"/>
              <a:t>other</a:t>
            </a:r>
            <a:r>
              <a:rPr lang="pl-PL" dirty="0" smtClean="0"/>
              <a:t> </a:t>
            </a:r>
            <a:r>
              <a:rPr lang="pl-PL" dirty="0" err="1" smtClean="0"/>
              <a:t>projects</a:t>
            </a:r>
            <a:r>
              <a:rPr lang="pl-PL" dirty="0" smtClean="0"/>
              <a:t> on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topic</a:t>
            </a:r>
            <a:r>
              <a:rPr lang="pl-PL" dirty="0" smtClean="0"/>
              <a:t> </a:t>
            </a:r>
            <a:r>
              <a:rPr lang="pl-PL" dirty="0" err="1" smtClean="0"/>
              <a:t>funded</a:t>
            </a:r>
            <a:r>
              <a:rPr lang="pl-PL" dirty="0" smtClean="0"/>
              <a:t> by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European</a:t>
            </a:r>
            <a:r>
              <a:rPr lang="pl-PL" dirty="0" smtClean="0"/>
              <a:t> Union. </a:t>
            </a:r>
            <a:r>
              <a:rPr lang="pl-PL" dirty="0" err="1" smtClean="0"/>
              <a:t>Now</a:t>
            </a:r>
            <a:r>
              <a:rPr lang="pl-PL" dirty="0" smtClean="0"/>
              <a:t>, 9 </a:t>
            </a:r>
            <a:r>
              <a:rPr lang="pl-PL" dirty="0" err="1" smtClean="0"/>
              <a:t>years</a:t>
            </a:r>
            <a:r>
              <a:rPr lang="pl-PL" dirty="0" smtClean="0"/>
              <a:t> </a:t>
            </a:r>
            <a:r>
              <a:rPr lang="pl-PL" dirty="0" err="1" smtClean="0"/>
              <a:t>later</a:t>
            </a:r>
            <a:r>
              <a:rPr lang="pl-PL" dirty="0" smtClean="0"/>
              <a:t>, we </a:t>
            </a:r>
            <a:r>
              <a:rPr lang="pl-PL" dirty="0" err="1" smtClean="0"/>
              <a:t>are</a:t>
            </a:r>
            <a:r>
              <a:rPr lang="pl-PL" dirty="0" smtClean="0"/>
              <a:t> performing a </a:t>
            </a:r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project</a:t>
            </a:r>
            <a:r>
              <a:rPr lang="pl-PL" dirty="0" smtClean="0"/>
              <a:t> on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topic</a:t>
            </a:r>
            <a:r>
              <a:rPr lang="pl-PL" dirty="0" smtClean="0"/>
              <a:t>, but we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stage</a:t>
            </a:r>
            <a:r>
              <a:rPr lang="pl-PL" dirty="0" smtClean="0"/>
              <a:t> of a pilot plant. We </a:t>
            </a:r>
            <a:r>
              <a:rPr lang="pl-PL" dirty="0" err="1" smtClean="0"/>
              <a:t>transferred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project</a:t>
            </a:r>
            <a:r>
              <a:rPr lang="pl-PL" dirty="0" smtClean="0"/>
              <a:t> </a:t>
            </a:r>
            <a:r>
              <a:rPr lang="pl-PL" dirty="0" err="1" smtClean="0"/>
              <a:t>results</a:t>
            </a:r>
            <a:r>
              <a:rPr lang="pl-PL" dirty="0" smtClean="0"/>
              <a:t> to a </a:t>
            </a:r>
            <a:r>
              <a:rPr lang="pl-PL" dirty="0" err="1" smtClean="0"/>
              <a:t>spin-off</a:t>
            </a:r>
            <a:r>
              <a:rPr lang="pl-PL" dirty="0" smtClean="0"/>
              <a:t> company, </a:t>
            </a:r>
            <a:r>
              <a:rPr lang="pl-PL" dirty="0" err="1" smtClean="0"/>
              <a:t>who</a:t>
            </a:r>
            <a:r>
              <a:rPr lang="pl-PL" dirty="0" smtClean="0"/>
              <a:t> </a:t>
            </a:r>
            <a:r>
              <a:rPr lang="pl-PL" dirty="0" err="1" smtClean="0"/>
              <a:t>built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pilot plant and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charge of </a:t>
            </a:r>
            <a:r>
              <a:rPr lang="pl-PL" dirty="0" err="1" smtClean="0"/>
              <a:t>commercialising</a:t>
            </a:r>
            <a:r>
              <a:rPr lang="pl-PL" dirty="0" smtClean="0"/>
              <a:t> </a:t>
            </a:r>
            <a:r>
              <a:rPr lang="pl-PL" dirty="0" err="1" smtClean="0"/>
              <a:t>projects</a:t>
            </a:r>
            <a:r>
              <a:rPr lang="pl-PL" dirty="0" smtClean="0"/>
              <a:t> </a:t>
            </a:r>
            <a:r>
              <a:rPr lang="pl-PL" dirty="0" err="1" smtClean="0"/>
              <a:t>results</a:t>
            </a:r>
            <a:r>
              <a:rPr lang="pl-PL" dirty="0" smtClean="0"/>
              <a:t>.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product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a </a:t>
            </a:r>
            <a:r>
              <a:rPr lang="pl-PL" dirty="0" err="1" smtClean="0"/>
              <a:t>CNT-doped</a:t>
            </a:r>
            <a:r>
              <a:rPr lang="pl-PL" dirty="0" smtClean="0"/>
              <a:t> </a:t>
            </a:r>
            <a:r>
              <a:rPr lang="pl-PL" dirty="0" err="1" smtClean="0"/>
              <a:t>veil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inserted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composite</a:t>
            </a:r>
            <a:r>
              <a:rPr lang="pl-PL" dirty="0" smtClean="0"/>
              <a:t> </a:t>
            </a:r>
            <a:r>
              <a:rPr lang="pl-PL" dirty="0" err="1" smtClean="0"/>
              <a:t>during</a:t>
            </a:r>
            <a:r>
              <a:rPr lang="pl-PL" dirty="0" smtClean="0"/>
              <a:t> </a:t>
            </a:r>
            <a:r>
              <a:rPr lang="pl-PL" dirty="0" err="1" smtClean="0"/>
              <a:t>its</a:t>
            </a:r>
            <a:r>
              <a:rPr lang="pl-PL" dirty="0" smtClean="0"/>
              <a:t> </a:t>
            </a:r>
            <a:r>
              <a:rPr lang="pl-PL" dirty="0" err="1" smtClean="0"/>
              <a:t>production</a:t>
            </a:r>
            <a:r>
              <a:rPr lang="pl-PL" dirty="0" smtClean="0"/>
              <a:t> </a:t>
            </a:r>
            <a:r>
              <a:rPr lang="pl-PL" dirty="0" err="1" smtClean="0"/>
              <a:t>process</a:t>
            </a:r>
            <a:r>
              <a:rPr lang="pl-PL" dirty="0" smtClean="0"/>
              <a:t> and </a:t>
            </a:r>
            <a:r>
              <a:rPr lang="pl-PL" dirty="0" err="1" smtClean="0"/>
              <a:t>which</a:t>
            </a:r>
            <a:r>
              <a:rPr lang="pl-PL" dirty="0" smtClean="0"/>
              <a:t> </a:t>
            </a:r>
            <a:r>
              <a:rPr lang="pl-PL" dirty="0" err="1" smtClean="0"/>
              <a:t>changes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properties</a:t>
            </a:r>
            <a:r>
              <a:rPr lang="pl-PL" dirty="0" smtClean="0"/>
              <a:t> of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composite</a:t>
            </a:r>
            <a:r>
              <a:rPr lang="pl-PL" dirty="0" smtClean="0"/>
              <a:t>.</a:t>
            </a:r>
          </a:p>
          <a:p>
            <a:r>
              <a:rPr lang="pl-PL" dirty="0" smtClean="0"/>
              <a:t>So, by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way</a:t>
            </a:r>
            <a:r>
              <a:rPr lang="pl-PL" dirty="0" smtClean="0"/>
              <a:t>, </a:t>
            </a:r>
            <a:r>
              <a:rPr lang="pl-PL" dirty="0" err="1" smtClean="0"/>
              <a:t>if</a:t>
            </a:r>
            <a:r>
              <a:rPr lang="pl-PL" dirty="0" smtClean="0"/>
              <a:t> </a:t>
            </a:r>
            <a:r>
              <a:rPr lang="pl-PL" dirty="0" err="1" smtClean="0"/>
              <a:t>anyone</a:t>
            </a:r>
            <a:r>
              <a:rPr lang="pl-PL" dirty="0" smtClean="0"/>
              <a:t> </a:t>
            </a:r>
            <a:r>
              <a:rPr lang="pl-PL" dirty="0" err="1" smtClean="0"/>
              <a:t>here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interested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producing</a:t>
            </a:r>
            <a:r>
              <a:rPr lang="pl-PL" dirty="0" smtClean="0"/>
              <a:t> </a:t>
            </a:r>
            <a:r>
              <a:rPr lang="pl-PL" dirty="0" err="1" smtClean="0"/>
              <a:t>composites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electroconductive</a:t>
            </a:r>
            <a:r>
              <a:rPr lang="pl-PL" dirty="0" smtClean="0"/>
              <a:t>, </a:t>
            </a:r>
            <a:r>
              <a:rPr lang="pl-PL" dirty="0" err="1" smtClean="0"/>
              <a:t>thermoconductive</a:t>
            </a:r>
            <a:r>
              <a:rPr lang="pl-PL" dirty="0" smtClean="0"/>
              <a:t>, </a:t>
            </a:r>
            <a:r>
              <a:rPr lang="pl-PL" dirty="0" err="1" smtClean="0"/>
              <a:t>which</a:t>
            </a:r>
            <a:r>
              <a:rPr lang="pl-PL" dirty="0" smtClean="0"/>
              <a:t> </a:t>
            </a:r>
            <a:r>
              <a:rPr lang="pl-PL" dirty="0" err="1" smtClean="0"/>
              <a:t>exhibit</a:t>
            </a:r>
            <a:r>
              <a:rPr lang="pl-PL" dirty="0" smtClean="0"/>
              <a:t> </a:t>
            </a:r>
            <a:r>
              <a:rPr lang="pl-PL" dirty="0" err="1" smtClean="0"/>
              <a:t>improved</a:t>
            </a:r>
            <a:r>
              <a:rPr lang="pl-PL" dirty="0" smtClean="0"/>
              <a:t> </a:t>
            </a:r>
            <a:r>
              <a:rPr lang="pl-PL" dirty="0" err="1" smtClean="0"/>
              <a:t>mechanical</a:t>
            </a:r>
            <a:r>
              <a:rPr lang="pl-PL" dirty="0" smtClean="0"/>
              <a:t> </a:t>
            </a:r>
            <a:r>
              <a:rPr lang="pl-PL" dirty="0" err="1" smtClean="0"/>
              <a:t>properties</a:t>
            </a:r>
            <a:r>
              <a:rPr lang="pl-PL" dirty="0" smtClean="0"/>
              <a:t>, </a:t>
            </a:r>
            <a:r>
              <a:rPr lang="pl-PL" dirty="0" err="1" smtClean="0"/>
              <a:t>which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pl-PL" dirty="0" smtClean="0"/>
              <a:t> </a:t>
            </a:r>
            <a:r>
              <a:rPr lang="pl-PL" dirty="0" err="1" smtClean="0"/>
              <a:t>assure</a:t>
            </a:r>
            <a:r>
              <a:rPr lang="pl-PL" dirty="0" smtClean="0"/>
              <a:t> EMI </a:t>
            </a:r>
            <a:r>
              <a:rPr lang="pl-PL" dirty="0" err="1" smtClean="0"/>
              <a:t>shielding</a:t>
            </a:r>
            <a:r>
              <a:rPr lang="pl-PL" dirty="0" smtClean="0"/>
              <a:t> and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antistatic</a:t>
            </a:r>
            <a:r>
              <a:rPr lang="pl-PL" dirty="0" smtClean="0"/>
              <a:t>, I </a:t>
            </a:r>
            <a:r>
              <a:rPr lang="pl-PL" dirty="0" err="1" smtClean="0"/>
              <a:t>would</a:t>
            </a:r>
            <a:r>
              <a:rPr lang="pl-PL" dirty="0" smtClean="0"/>
              <a:t> be </a:t>
            </a:r>
            <a:r>
              <a:rPr lang="pl-PL" dirty="0" err="1" smtClean="0"/>
              <a:t>very</a:t>
            </a:r>
            <a:r>
              <a:rPr lang="pl-PL" dirty="0" smtClean="0"/>
              <a:t> happy to talk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him</a:t>
            </a:r>
            <a:r>
              <a:rPr lang="pl-PL" dirty="0" smtClean="0"/>
              <a:t> </a:t>
            </a:r>
            <a:r>
              <a:rPr lang="pl-PL" dirty="0" err="1" smtClean="0"/>
              <a:t>about</a:t>
            </a:r>
            <a:r>
              <a:rPr lang="pl-PL" dirty="0" smtClean="0"/>
              <a:t> </a:t>
            </a:r>
            <a:r>
              <a:rPr lang="pl-PL" dirty="0" err="1" smtClean="0"/>
              <a:t>cooperation</a:t>
            </a:r>
            <a:r>
              <a:rPr lang="pl-PL" dirty="0" smtClean="0"/>
              <a:t> </a:t>
            </a:r>
            <a:r>
              <a:rPr lang="pl-PL" dirty="0" err="1" smtClean="0"/>
              <a:t>possibilities</a:t>
            </a:r>
            <a:r>
              <a:rPr lang="pl-PL" dirty="0" smtClean="0"/>
              <a:t>.</a:t>
            </a:r>
          </a:p>
          <a:p>
            <a:r>
              <a:rPr lang="pl-PL" dirty="0" smtClean="0"/>
              <a:t>2) We help </a:t>
            </a:r>
            <a:r>
              <a:rPr lang="pl-PL" dirty="0" err="1" smtClean="0"/>
              <a:t>businesses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finding</a:t>
            </a:r>
            <a:r>
              <a:rPr lang="pl-PL" dirty="0" smtClean="0"/>
              <a:t> </a:t>
            </a:r>
            <a:r>
              <a:rPr lang="pl-PL" dirty="0" err="1" smtClean="0"/>
              <a:t>R&amp;D</a:t>
            </a:r>
            <a:r>
              <a:rPr lang="pl-PL" dirty="0" smtClean="0"/>
              <a:t> partners to </a:t>
            </a:r>
            <a:r>
              <a:rPr lang="pl-PL" dirty="0" err="1" smtClean="0"/>
              <a:t>solve</a:t>
            </a:r>
            <a:r>
              <a:rPr lang="pl-PL" dirty="0" smtClean="0"/>
              <a:t> </a:t>
            </a:r>
            <a:r>
              <a:rPr lang="pl-PL" dirty="0" err="1" smtClean="0"/>
              <a:t>their</a:t>
            </a:r>
            <a:r>
              <a:rPr lang="pl-PL" dirty="0" smtClean="0"/>
              <a:t> </a:t>
            </a:r>
            <a:r>
              <a:rPr lang="pl-PL" dirty="0" err="1" smtClean="0"/>
              <a:t>specific</a:t>
            </a:r>
            <a:r>
              <a:rPr lang="pl-PL" dirty="0" smtClean="0"/>
              <a:t> </a:t>
            </a:r>
            <a:r>
              <a:rPr lang="pl-PL" dirty="0" err="1" smtClean="0"/>
              <a:t>problems</a:t>
            </a:r>
            <a:r>
              <a:rPr lang="pl-PL" dirty="0" smtClean="0"/>
              <a:t>. </a:t>
            </a:r>
            <a:r>
              <a:rPr lang="pl-PL" dirty="0" err="1" smtClean="0"/>
              <a:t>Sometimes</a:t>
            </a:r>
            <a:r>
              <a:rPr lang="pl-PL" dirty="0" smtClean="0"/>
              <a:t> </a:t>
            </a:r>
            <a:r>
              <a:rPr lang="pl-PL" dirty="0" err="1" smtClean="0"/>
              <a:t>companies</a:t>
            </a:r>
            <a:r>
              <a:rPr lang="pl-PL" dirty="0" smtClean="0"/>
              <a:t>, </a:t>
            </a:r>
            <a:r>
              <a:rPr lang="pl-PL" dirty="0" err="1" smtClean="0"/>
              <a:t>specifically</a:t>
            </a:r>
            <a:r>
              <a:rPr lang="pl-PL" dirty="0" smtClean="0"/>
              <a:t> </a:t>
            </a:r>
            <a:r>
              <a:rPr lang="pl-PL" dirty="0" err="1" smtClean="0"/>
              <a:t>SMEs</a:t>
            </a:r>
            <a:r>
              <a:rPr lang="pl-PL" dirty="0" smtClean="0"/>
              <a:t>, </a:t>
            </a:r>
            <a:r>
              <a:rPr lang="pl-PL" dirty="0" err="1" smtClean="0"/>
              <a:t>come</a:t>
            </a:r>
            <a:r>
              <a:rPr lang="pl-PL" dirty="0" smtClean="0"/>
              <a:t> to </a:t>
            </a:r>
            <a:r>
              <a:rPr lang="pl-PL" dirty="0" err="1" smtClean="0"/>
              <a:t>us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a </a:t>
            </a:r>
            <a:r>
              <a:rPr lang="pl-PL" dirty="0" err="1" smtClean="0"/>
              <a:t>technological</a:t>
            </a:r>
            <a:r>
              <a:rPr lang="pl-PL" dirty="0" smtClean="0"/>
              <a:t> problem, and we </a:t>
            </a:r>
            <a:r>
              <a:rPr lang="pl-PL" dirty="0" err="1" smtClean="0"/>
              <a:t>redirect</a:t>
            </a:r>
            <a:r>
              <a:rPr lang="pl-PL" dirty="0" smtClean="0"/>
              <a:t> </a:t>
            </a:r>
            <a:r>
              <a:rPr lang="pl-PL" dirty="0" err="1" smtClean="0"/>
              <a:t>them</a:t>
            </a:r>
            <a:r>
              <a:rPr lang="pl-PL" dirty="0" smtClean="0"/>
              <a:t> to an </a:t>
            </a:r>
            <a:r>
              <a:rPr lang="pl-PL" dirty="0" err="1" smtClean="0"/>
              <a:t>appropriate</a:t>
            </a:r>
            <a:r>
              <a:rPr lang="pl-PL" dirty="0" smtClean="0"/>
              <a:t> </a:t>
            </a:r>
            <a:r>
              <a:rPr lang="pl-PL" dirty="0" err="1" smtClean="0"/>
              <a:t>institute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do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research</a:t>
            </a:r>
            <a:r>
              <a:rPr lang="pl-PL" dirty="0" smtClean="0"/>
              <a:t> </a:t>
            </a:r>
            <a:r>
              <a:rPr lang="pl-PL" dirty="0" err="1" smtClean="0"/>
              <a:t>ourself</a:t>
            </a:r>
            <a:r>
              <a:rPr lang="pl-PL" dirty="0" smtClean="0"/>
              <a:t>. </a:t>
            </a:r>
          </a:p>
          <a:p>
            <a:r>
              <a:rPr lang="pl-PL" dirty="0" smtClean="0"/>
              <a:t>3) We help </a:t>
            </a:r>
            <a:r>
              <a:rPr lang="pl-PL" dirty="0" err="1" smtClean="0"/>
              <a:t>businesses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finding</a:t>
            </a:r>
            <a:r>
              <a:rPr lang="pl-PL" dirty="0" smtClean="0"/>
              <a:t> business partners. An </a:t>
            </a:r>
            <a:r>
              <a:rPr lang="pl-PL" dirty="0" err="1" smtClean="0"/>
              <a:t>example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participation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ELAN </a:t>
            </a:r>
            <a:r>
              <a:rPr lang="pl-PL" dirty="0" err="1" smtClean="0"/>
              <a:t>project</a:t>
            </a:r>
            <a:r>
              <a:rPr lang="pl-PL" dirty="0" smtClean="0"/>
              <a:t>. </a:t>
            </a:r>
            <a:r>
              <a:rPr lang="pl-PL" dirty="0" err="1" smtClean="0"/>
              <a:t>Polish</a:t>
            </a:r>
            <a:r>
              <a:rPr lang="pl-PL" dirty="0" smtClean="0"/>
              <a:t> </a:t>
            </a:r>
            <a:r>
              <a:rPr lang="pl-PL" dirty="0" err="1" smtClean="0"/>
              <a:t>companies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much </a:t>
            </a:r>
            <a:r>
              <a:rPr lang="pl-PL" dirty="0" err="1" smtClean="0"/>
              <a:t>more</a:t>
            </a:r>
            <a:r>
              <a:rPr lang="pl-PL" dirty="0" smtClean="0"/>
              <a:t> </a:t>
            </a:r>
            <a:r>
              <a:rPr lang="pl-PL" dirty="0" err="1" smtClean="0"/>
              <a:t>reluctant</a:t>
            </a:r>
            <a:r>
              <a:rPr lang="pl-PL" dirty="0" smtClean="0"/>
              <a:t> </a:t>
            </a:r>
            <a:r>
              <a:rPr lang="pl-PL" dirty="0" err="1" smtClean="0"/>
              <a:t>than</a:t>
            </a:r>
            <a:r>
              <a:rPr lang="pl-PL" dirty="0" smtClean="0"/>
              <a:t>, </a:t>
            </a:r>
            <a:r>
              <a:rPr lang="pl-PL" dirty="0" err="1" smtClean="0"/>
              <a:t>e.g</a:t>
            </a:r>
            <a:r>
              <a:rPr lang="pl-PL" dirty="0" smtClean="0"/>
              <a:t>. </a:t>
            </a:r>
            <a:r>
              <a:rPr lang="pl-PL" dirty="0" err="1" smtClean="0"/>
              <a:t>Spanish</a:t>
            </a:r>
            <a:r>
              <a:rPr lang="pl-PL" dirty="0" smtClean="0"/>
              <a:t> </a:t>
            </a:r>
            <a:r>
              <a:rPr lang="pl-PL" dirty="0" err="1" smtClean="0"/>
              <a:t>companies</a:t>
            </a:r>
            <a:r>
              <a:rPr lang="pl-PL" dirty="0" smtClean="0"/>
              <a:t>, to </a:t>
            </a:r>
            <a:r>
              <a:rPr lang="pl-PL" dirty="0" err="1" smtClean="0"/>
              <a:t>examine</a:t>
            </a:r>
            <a:r>
              <a:rPr lang="pl-PL" dirty="0" smtClean="0"/>
              <a:t> by </a:t>
            </a:r>
            <a:r>
              <a:rPr lang="pl-PL" dirty="0" err="1" smtClean="0"/>
              <a:t>themselves</a:t>
            </a:r>
            <a:r>
              <a:rPr lang="pl-PL" dirty="0" smtClean="0"/>
              <a:t> </a:t>
            </a:r>
            <a:r>
              <a:rPr lang="pl-PL" dirty="0" err="1" smtClean="0"/>
              <a:t>cooperation</a:t>
            </a:r>
            <a:r>
              <a:rPr lang="pl-PL" dirty="0" smtClean="0"/>
              <a:t> </a:t>
            </a:r>
            <a:r>
              <a:rPr lang="pl-PL" dirty="0" err="1" smtClean="0"/>
              <a:t>opportunities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Latin</a:t>
            </a:r>
            <a:r>
              <a:rPr lang="pl-PL" dirty="0" smtClean="0"/>
              <a:t> America. </a:t>
            </a:r>
            <a:r>
              <a:rPr lang="pl-PL" dirty="0" err="1" smtClean="0"/>
              <a:t>However</a:t>
            </a:r>
            <a:r>
              <a:rPr lang="pl-PL" dirty="0" smtClean="0"/>
              <a:t>, </a:t>
            </a:r>
            <a:r>
              <a:rPr lang="pl-PL" dirty="0" err="1" smtClean="0"/>
              <a:t>several</a:t>
            </a:r>
            <a:r>
              <a:rPr lang="pl-PL" dirty="0" smtClean="0"/>
              <a:t> of </a:t>
            </a:r>
            <a:r>
              <a:rPr lang="pl-PL" dirty="0" err="1" smtClean="0"/>
              <a:t>them</a:t>
            </a:r>
            <a:r>
              <a:rPr lang="pl-PL" dirty="0" smtClean="0"/>
              <a:t> </a:t>
            </a:r>
            <a:r>
              <a:rPr lang="pl-PL" dirty="0" err="1" smtClean="0"/>
              <a:t>asked</a:t>
            </a:r>
            <a:r>
              <a:rPr lang="pl-PL" dirty="0" smtClean="0"/>
              <a:t> </a:t>
            </a:r>
            <a:r>
              <a:rPr lang="pl-PL" dirty="0" err="1" smtClean="0"/>
              <a:t>us</a:t>
            </a:r>
            <a:r>
              <a:rPr lang="pl-PL" dirty="0" smtClean="0"/>
              <a:t> to </a:t>
            </a:r>
            <a:r>
              <a:rPr lang="pl-PL" dirty="0" err="1" smtClean="0"/>
              <a:t>represent</a:t>
            </a:r>
            <a:r>
              <a:rPr lang="pl-PL" dirty="0" smtClean="0"/>
              <a:t> </a:t>
            </a:r>
            <a:r>
              <a:rPr lang="pl-PL" dirty="0" err="1" smtClean="0"/>
              <a:t>them</a:t>
            </a:r>
            <a:r>
              <a:rPr lang="pl-PL" dirty="0" smtClean="0"/>
              <a:t>, do market </a:t>
            </a:r>
            <a:r>
              <a:rPr lang="pl-PL" dirty="0" err="1" smtClean="0"/>
              <a:t>research</a:t>
            </a:r>
            <a:r>
              <a:rPr lang="pl-PL" dirty="0" smtClean="0"/>
              <a:t> and </a:t>
            </a:r>
            <a:r>
              <a:rPr lang="pl-PL" dirty="0" err="1" smtClean="0"/>
              <a:t>find</a:t>
            </a:r>
            <a:r>
              <a:rPr lang="pl-PL" dirty="0" smtClean="0"/>
              <a:t> </a:t>
            </a:r>
            <a:r>
              <a:rPr lang="pl-PL" dirty="0" err="1" smtClean="0"/>
              <a:t>potential</a:t>
            </a:r>
            <a:r>
              <a:rPr lang="pl-PL" dirty="0" smtClean="0"/>
              <a:t> partners. We </a:t>
            </a:r>
            <a:r>
              <a:rPr lang="pl-PL" dirty="0" err="1" smtClean="0"/>
              <a:t>have</a:t>
            </a:r>
            <a:r>
              <a:rPr lang="pl-PL" dirty="0" smtClean="0"/>
              <a:t> first </a:t>
            </a:r>
            <a:r>
              <a:rPr lang="pl-PL" dirty="0" err="1" smtClean="0"/>
              <a:t>success</a:t>
            </a:r>
            <a:r>
              <a:rPr lang="pl-PL" dirty="0" smtClean="0"/>
              <a:t> –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June</a:t>
            </a:r>
            <a:r>
              <a:rPr lang="pl-PL" dirty="0" smtClean="0"/>
              <a:t> </a:t>
            </a:r>
            <a:r>
              <a:rPr lang="pl-PL" dirty="0" err="1" smtClean="0"/>
              <a:t>two</a:t>
            </a:r>
            <a:r>
              <a:rPr lang="pl-PL" dirty="0" smtClean="0"/>
              <a:t> </a:t>
            </a:r>
            <a:r>
              <a:rPr lang="pl-PL" dirty="0" err="1" smtClean="0"/>
              <a:t>Polish</a:t>
            </a:r>
            <a:r>
              <a:rPr lang="pl-PL" dirty="0" smtClean="0"/>
              <a:t> </a:t>
            </a:r>
            <a:r>
              <a:rPr lang="pl-PL" dirty="0" err="1" smtClean="0"/>
              <a:t>companies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going</a:t>
            </a:r>
            <a:r>
              <a:rPr lang="pl-PL" dirty="0" smtClean="0"/>
              <a:t> to Chile to </a:t>
            </a:r>
            <a:r>
              <a:rPr lang="pl-PL" dirty="0" err="1" smtClean="0"/>
              <a:t>negotiate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partners we </a:t>
            </a:r>
            <a:r>
              <a:rPr lang="pl-PL" dirty="0" err="1" smtClean="0"/>
              <a:t>identified</a:t>
            </a:r>
            <a:r>
              <a:rPr lang="pl-PL" dirty="0" smtClean="0"/>
              <a:t> for </a:t>
            </a:r>
            <a:r>
              <a:rPr lang="pl-PL" dirty="0" err="1" smtClean="0"/>
              <a:t>them</a:t>
            </a:r>
            <a:r>
              <a:rPr lang="pl-PL" dirty="0" smtClean="0"/>
              <a:t>.</a:t>
            </a:r>
          </a:p>
          <a:p>
            <a:r>
              <a:rPr lang="pl-PL" dirty="0" smtClean="0"/>
              <a:t>4) We help </a:t>
            </a:r>
            <a:r>
              <a:rPr lang="pl-PL" dirty="0" err="1" smtClean="0"/>
              <a:t>businesses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obtaining</a:t>
            </a:r>
            <a:r>
              <a:rPr lang="pl-PL" dirty="0" smtClean="0"/>
              <a:t> </a:t>
            </a:r>
            <a:r>
              <a:rPr lang="pl-PL" dirty="0" err="1" smtClean="0"/>
              <a:t>European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national </a:t>
            </a:r>
            <a:r>
              <a:rPr lang="pl-PL" dirty="0" err="1" smtClean="0"/>
              <a:t>money</a:t>
            </a:r>
            <a:r>
              <a:rPr lang="pl-PL" dirty="0" smtClean="0"/>
              <a:t> for performing </a:t>
            </a:r>
            <a:r>
              <a:rPr lang="pl-PL" dirty="0" err="1" smtClean="0"/>
              <a:t>research</a:t>
            </a:r>
            <a:r>
              <a:rPr lang="pl-PL" dirty="0" smtClean="0"/>
              <a:t> </a:t>
            </a:r>
            <a:r>
              <a:rPr lang="pl-PL" dirty="0" err="1" smtClean="0"/>
              <a:t>leading</a:t>
            </a:r>
            <a:r>
              <a:rPr lang="pl-PL" dirty="0" smtClean="0"/>
              <a:t> to developing products. We </a:t>
            </a:r>
            <a:r>
              <a:rPr lang="pl-PL" dirty="0" err="1" smtClean="0"/>
              <a:t>identify</a:t>
            </a:r>
            <a:r>
              <a:rPr lang="pl-PL" dirty="0" smtClean="0"/>
              <a:t> </a:t>
            </a:r>
            <a:r>
              <a:rPr lang="pl-PL" dirty="0" err="1" smtClean="0"/>
              <a:t>appropriate</a:t>
            </a:r>
            <a:r>
              <a:rPr lang="pl-PL" dirty="0" smtClean="0"/>
              <a:t> </a:t>
            </a:r>
            <a:r>
              <a:rPr lang="pl-PL" dirty="0" err="1" smtClean="0"/>
              <a:t>schemes</a:t>
            </a:r>
            <a:r>
              <a:rPr lang="pl-PL" dirty="0" smtClean="0"/>
              <a:t> and </a:t>
            </a:r>
            <a:r>
              <a:rPr lang="pl-PL" dirty="0" err="1" smtClean="0"/>
              <a:t>write</a:t>
            </a:r>
            <a:r>
              <a:rPr lang="pl-PL" dirty="0" smtClean="0"/>
              <a:t> </a:t>
            </a:r>
            <a:r>
              <a:rPr lang="pl-PL" dirty="0" err="1" smtClean="0"/>
              <a:t>applications</a:t>
            </a:r>
            <a:r>
              <a:rPr lang="pl-PL" dirty="0" smtClean="0"/>
              <a:t>.</a:t>
            </a:r>
          </a:p>
          <a:p>
            <a:r>
              <a:rPr lang="pl-PL" dirty="0" smtClean="0"/>
              <a:t>5) We </a:t>
            </a:r>
            <a:r>
              <a:rPr lang="pl-PL" dirty="0" err="1" smtClean="0"/>
              <a:t>assist</a:t>
            </a:r>
            <a:r>
              <a:rPr lang="pl-PL" dirty="0" smtClean="0"/>
              <a:t> </a:t>
            </a:r>
            <a:r>
              <a:rPr lang="pl-PL" dirty="0" err="1" smtClean="0"/>
              <a:t>large</a:t>
            </a:r>
            <a:r>
              <a:rPr lang="pl-PL" dirty="0" smtClean="0"/>
              <a:t> </a:t>
            </a:r>
            <a:r>
              <a:rPr lang="pl-PL" dirty="0" err="1" smtClean="0"/>
              <a:t>companies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setting</a:t>
            </a:r>
            <a:r>
              <a:rPr lang="pl-PL" dirty="0" smtClean="0"/>
              <a:t> </a:t>
            </a:r>
            <a:r>
              <a:rPr lang="pl-PL" dirty="0" err="1" smtClean="0"/>
              <a:t>up</a:t>
            </a:r>
            <a:r>
              <a:rPr lang="pl-PL" dirty="0" smtClean="0"/>
              <a:t> </a:t>
            </a:r>
            <a:r>
              <a:rPr lang="pl-PL" dirty="0" err="1" smtClean="0"/>
              <a:t>large</a:t>
            </a:r>
            <a:r>
              <a:rPr lang="pl-PL" dirty="0" smtClean="0"/>
              <a:t> </a:t>
            </a:r>
            <a:r>
              <a:rPr lang="pl-PL" dirty="0" err="1" smtClean="0"/>
              <a:t>scale</a:t>
            </a:r>
            <a:r>
              <a:rPr lang="pl-PL" dirty="0" smtClean="0"/>
              <a:t> </a:t>
            </a:r>
            <a:r>
              <a:rPr lang="pl-PL" dirty="0" err="1" smtClean="0"/>
              <a:t>cooperation</a:t>
            </a:r>
            <a:r>
              <a:rPr lang="pl-PL" dirty="0" smtClean="0"/>
              <a:t> </a:t>
            </a:r>
            <a:r>
              <a:rPr lang="pl-PL" dirty="0" err="1" smtClean="0"/>
              <a:t>programmes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national </a:t>
            </a:r>
            <a:r>
              <a:rPr lang="pl-PL" dirty="0" err="1" smtClean="0"/>
              <a:t>authorities</a:t>
            </a:r>
            <a:r>
              <a:rPr lang="pl-PL" dirty="0" smtClean="0"/>
              <a:t> </a:t>
            </a:r>
            <a:r>
              <a:rPr lang="pl-PL" dirty="0" err="1" smtClean="0"/>
              <a:t>potentially</a:t>
            </a:r>
            <a:r>
              <a:rPr lang="pl-PL" dirty="0" smtClean="0"/>
              <a:t> </a:t>
            </a:r>
            <a:r>
              <a:rPr lang="pl-PL" dirty="0" err="1" smtClean="0"/>
              <a:t>leading</a:t>
            </a:r>
            <a:r>
              <a:rPr lang="pl-PL" dirty="0" smtClean="0"/>
              <a:t> to </a:t>
            </a:r>
            <a:r>
              <a:rPr lang="pl-PL" dirty="0" err="1" smtClean="0"/>
              <a:t>the</a:t>
            </a:r>
            <a:r>
              <a:rPr lang="pl-PL" dirty="0" smtClean="0"/>
              <a:t> development of </a:t>
            </a:r>
            <a:r>
              <a:rPr lang="pl-PL" dirty="0" err="1" smtClean="0"/>
              <a:t>new</a:t>
            </a:r>
            <a:r>
              <a:rPr lang="pl-PL" dirty="0" smtClean="0"/>
              <a:t> products and </a:t>
            </a:r>
            <a:r>
              <a:rPr lang="pl-PL" dirty="0" err="1" smtClean="0"/>
              <a:t>businesses</a:t>
            </a:r>
            <a:r>
              <a:rPr lang="pl-PL" dirty="0" smtClean="0"/>
              <a:t>. </a:t>
            </a:r>
            <a:r>
              <a:rPr lang="pl-PL" dirty="0" err="1" smtClean="0"/>
              <a:t>Currently</a:t>
            </a:r>
            <a:r>
              <a:rPr lang="pl-PL" dirty="0" smtClean="0"/>
              <a:t>, we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doing</a:t>
            </a:r>
            <a:r>
              <a:rPr lang="pl-PL" dirty="0" smtClean="0"/>
              <a:t>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Aeronautics</a:t>
            </a:r>
            <a:r>
              <a:rPr lang="pl-PL" dirty="0" smtClean="0"/>
              <a:t> </a:t>
            </a:r>
            <a:r>
              <a:rPr lang="pl-PL" dirty="0" err="1" smtClean="0"/>
              <a:t>sector</a:t>
            </a:r>
            <a:r>
              <a:rPr lang="pl-PL" dirty="0" smtClean="0"/>
              <a:t>.</a:t>
            </a:r>
          </a:p>
          <a:p>
            <a:endParaRPr lang="pl-PL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31271"/>
            <a:ext cx="6797675" cy="4652417"/>
          </a:xfrm>
          <a:noFill/>
          <a:ln/>
        </p:spPr>
        <p:txBody>
          <a:bodyPr/>
          <a:lstStyle/>
          <a:p>
            <a:r>
              <a:rPr lang="pl-PL" dirty="0" err="1" smtClean="0"/>
              <a:t>How</a:t>
            </a:r>
            <a:r>
              <a:rPr lang="pl-PL" dirty="0" smtClean="0"/>
              <a:t> do we </a:t>
            </a:r>
            <a:r>
              <a:rPr lang="pl-PL" dirty="0" err="1" smtClean="0"/>
              <a:t>contribute</a:t>
            </a:r>
            <a:r>
              <a:rPr lang="pl-PL" dirty="0" smtClean="0"/>
              <a:t> to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creation</a:t>
            </a:r>
            <a:r>
              <a:rPr lang="pl-PL" dirty="0" smtClean="0"/>
              <a:t> of business?</a:t>
            </a:r>
          </a:p>
          <a:p>
            <a:r>
              <a:rPr lang="pl-PL" dirty="0" smtClean="0"/>
              <a:t>1) We </a:t>
            </a:r>
            <a:r>
              <a:rPr lang="pl-PL" dirty="0" err="1" smtClean="0"/>
              <a:t>try</a:t>
            </a:r>
            <a:r>
              <a:rPr lang="pl-PL" dirty="0" smtClean="0"/>
              <a:t> to </a:t>
            </a:r>
            <a:r>
              <a:rPr lang="pl-PL" dirty="0" err="1" smtClean="0"/>
              <a:t>focus</a:t>
            </a:r>
            <a:r>
              <a:rPr lang="pl-PL" dirty="0" smtClean="0"/>
              <a:t>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research</a:t>
            </a:r>
            <a:r>
              <a:rPr lang="pl-PL" dirty="0" smtClean="0"/>
              <a:t> </a:t>
            </a:r>
            <a:r>
              <a:rPr lang="pl-PL" dirty="0" err="1" smtClean="0"/>
              <a:t>activities</a:t>
            </a:r>
            <a:r>
              <a:rPr lang="pl-PL" dirty="0" smtClean="0"/>
              <a:t> on </a:t>
            </a:r>
            <a:r>
              <a:rPr lang="pl-PL" dirty="0" err="1" smtClean="0"/>
              <a:t>topics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pl-PL" dirty="0" smtClean="0"/>
              <a:t> </a:t>
            </a:r>
            <a:r>
              <a:rPr lang="pl-PL" dirty="0" err="1" smtClean="0"/>
              <a:t>lead</a:t>
            </a:r>
            <a:r>
              <a:rPr lang="pl-PL" dirty="0" smtClean="0"/>
              <a:t> to commercial </a:t>
            </a:r>
            <a:r>
              <a:rPr lang="pl-PL" dirty="0" err="1" smtClean="0"/>
              <a:t>applications</a:t>
            </a:r>
            <a:r>
              <a:rPr lang="pl-PL" dirty="0" smtClean="0"/>
              <a:t>. </a:t>
            </a:r>
            <a:r>
              <a:rPr lang="pl-PL" dirty="0" err="1" smtClean="0"/>
              <a:t>Often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a </a:t>
            </a:r>
            <a:r>
              <a:rPr lang="pl-PL" dirty="0" err="1" smtClean="0"/>
              <a:t>very</a:t>
            </a:r>
            <a:r>
              <a:rPr lang="pl-PL" dirty="0" smtClean="0"/>
              <a:t> long </a:t>
            </a:r>
            <a:r>
              <a:rPr lang="pl-PL" dirty="0" err="1" smtClean="0"/>
              <a:t>road</a:t>
            </a:r>
            <a:r>
              <a:rPr lang="pl-PL" dirty="0" smtClean="0"/>
              <a:t>. </a:t>
            </a:r>
          </a:p>
          <a:p>
            <a:r>
              <a:rPr lang="pl-PL" dirty="0" smtClean="0"/>
              <a:t>An </a:t>
            </a:r>
            <a:r>
              <a:rPr lang="pl-PL" dirty="0" err="1" smtClean="0"/>
              <a:t>example</a:t>
            </a:r>
            <a:r>
              <a:rPr lang="pl-PL" dirty="0" smtClean="0"/>
              <a:t>: In 2007 we </a:t>
            </a:r>
            <a:r>
              <a:rPr lang="pl-PL" dirty="0" err="1" smtClean="0"/>
              <a:t>performed</a:t>
            </a:r>
            <a:r>
              <a:rPr lang="pl-PL" dirty="0" smtClean="0"/>
              <a:t> a </a:t>
            </a:r>
            <a:r>
              <a:rPr lang="pl-PL" dirty="0" err="1" smtClean="0"/>
              <a:t>research</a:t>
            </a:r>
            <a:r>
              <a:rPr lang="pl-PL" dirty="0" smtClean="0"/>
              <a:t> </a:t>
            </a:r>
            <a:r>
              <a:rPr lang="pl-PL" dirty="0" err="1" smtClean="0"/>
              <a:t>project</a:t>
            </a:r>
            <a:r>
              <a:rPr lang="pl-PL" dirty="0" smtClean="0"/>
              <a:t> on </a:t>
            </a:r>
            <a:r>
              <a:rPr lang="en-US" dirty="0" smtClean="0"/>
              <a:t>Electro-conductive polymer matrix composites with improved mechanical properties</a:t>
            </a:r>
            <a:r>
              <a:rPr lang="pl-PL" dirty="0" smtClean="0"/>
              <a:t> </a:t>
            </a:r>
            <a:r>
              <a:rPr lang="pl-PL" dirty="0" err="1" smtClean="0"/>
              <a:t>where</a:t>
            </a:r>
            <a:r>
              <a:rPr lang="pl-PL" dirty="0" smtClean="0"/>
              <a:t> we </a:t>
            </a:r>
            <a:r>
              <a:rPr lang="pl-PL" dirty="0" err="1" smtClean="0"/>
              <a:t>did</a:t>
            </a:r>
            <a:r>
              <a:rPr lang="pl-PL" dirty="0" smtClean="0"/>
              <a:t> </a:t>
            </a:r>
            <a:r>
              <a:rPr lang="pl-PL" dirty="0" err="1" smtClean="0"/>
              <a:t>low</a:t>
            </a:r>
            <a:r>
              <a:rPr lang="pl-PL" dirty="0" smtClean="0"/>
              <a:t> TRL </a:t>
            </a:r>
            <a:r>
              <a:rPr lang="pl-PL" dirty="0" err="1" smtClean="0"/>
              <a:t>research</a:t>
            </a:r>
            <a:r>
              <a:rPr lang="pl-PL" dirty="0" smtClean="0"/>
              <a:t>. </a:t>
            </a:r>
            <a:r>
              <a:rPr lang="pl-PL" dirty="0" err="1" smtClean="0"/>
              <a:t>Then</a:t>
            </a:r>
            <a:r>
              <a:rPr lang="pl-PL" dirty="0" smtClean="0"/>
              <a:t>, we </a:t>
            </a:r>
            <a:r>
              <a:rPr lang="pl-PL" dirty="0" err="1" smtClean="0"/>
              <a:t>did</a:t>
            </a:r>
            <a:r>
              <a:rPr lang="pl-PL" dirty="0" smtClean="0"/>
              <a:t> </a:t>
            </a:r>
            <a:r>
              <a:rPr lang="pl-PL" dirty="0" err="1" smtClean="0"/>
              <a:t>two</a:t>
            </a:r>
            <a:r>
              <a:rPr lang="pl-PL" dirty="0" smtClean="0"/>
              <a:t> </a:t>
            </a:r>
            <a:r>
              <a:rPr lang="pl-PL" dirty="0" err="1" smtClean="0"/>
              <a:t>other</a:t>
            </a:r>
            <a:r>
              <a:rPr lang="pl-PL" dirty="0" smtClean="0"/>
              <a:t> </a:t>
            </a:r>
            <a:r>
              <a:rPr lang="pl-PL" dirty="0" err="1" smtClean="0"/>
              <a:t>projects</a:t>
            </a:r>
            <a:r>
              <a:rPr lang="pl-PL" dirty="0" smtClean="0"/>
              <a:t> on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topic</a:t>
            </a:r>
            <a:r>
              <a:rPr lang="pl-PL" dirty="0" smtClean="0"/>
              <a:t> </a:t>
            </a:r>
            <a:r>
              <a:rPr lang="pl-PL" dirty="0" err="1" smtClean="0"/>
              <a:t>funded</a:t>
            </a:r>
            <a:r>
              <a:rPr lang="pl-PL" dirty="0" smtClean="0"/>
              <a:t> by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European</a:t>
            </a:r>
            <a:r>
              <a:rPr lang="pl-PL" dirty="0" smtClean="0"/>
              <a:t> Union. </a:t>
            </a:r>
            <a:r>
              <a:rPr lang="pl-PL" dirty="0" err="1" smtClean="0"/>
              <a:t>Now</a:t>
            </a:r>
            <a:r>
              <a:rPr lang="pl-PL" dirty="0" smtClean="0"/>
              <a:t>, 9 </a:t>
            </a:r>
            <a:r>
              <a:rPr lang="pl-PL" dirty="0" err="1" smtClean="0"/>
              <a:t>years</a:t>
            </a:r>
            <a:r>
              <a:rPr lang="pl-PL" dirty="0" smtClean="0"/>
              <a:t> </a:t>
            </a:r>
            <a:r>
              <a:rPr lang="pl-PL" dirty="0" err="1" smtClean="0"/>
              <a:t>later</a:t>
            </a:r>
            <a:r>
              <a:rPr lang="pl-PL" dirty="0" smtClean="0"/>
              <a:t>, we </a:t>
            </a:r>
            <a:r>
              <a:rPr lang="pl-PL" dirty="0" err="1" smtClean="0"/>
              <a:t>are</a:t>
            </a:r>
            <a:r>
              <a:rPr lang="pl-PL" dirty="0" smtClean="0"/>
              <a:t> performing a </a:t>
            </a:r>
            <a:r>
              <a:rPr lang="pl-PL" dirty="0" err="1" smtClean="0"/>
              <a:t>fourth</a:t>
            </a:r>
            <a:r>
              <a:rPr lang="pl-PL" dirty="0" smtClean="0"/>
              <a:t> </a:t>
            </a:r>
            <a:r>
              <a:rPr lang="pl-PL" dirty="0" err="1" smtClean="0"/>
              <a:t>project</a:t>
            </a:r>
            <a:r>
              <a:rPr lang="pl-PL" dirty="0" smtClean="0"/>
              <a:t> on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topic</a:t>
            </a:r>
            <a:r>
              <a:rPr lang="pl-PL" dirty="0" smtClean="0"/>
              <a:t>, but we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stage</a:t>
            </a:r>
            <a:r>
              <a:rPr lang="pl-PL" dirty="0" smtClean="0"/>
              <a:t> of a pilot plant. We </a:t>
            </a:r>
            <a:r>
              <a:rPr lang="pl-PL" dirty="0" err="1" smtClean="0"/>
              <a:t>transferred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project</a:t>
            </a:r>
            <a:r>
              <a:rPr lang="pl-PL" dirty="0" smtClean="0"/>
              <a:t> </a:t>
            </a:r>
            <a:r>
              <a:rPr lang="pl-PL" dirty="0" err="1" smtClean="0"/>
              <a:t>results</a:t>
            </a:r>
            <a:r>
              <a:rPr lang="pl-PL" dirty="0" smtClean="0"/>
              <a:t> to a </a:t>
            </a:r>
            <a:r>
              <a:rPr lang="pl-PL" dirty="0" err="1" smtClean="0"/>
              <a:t>spin-off</a:t>
            </a:r>
            <a:r>
              <a:rPr lang="pl-PL" dirty="0" smtClean="0"/>
              <a:t> company, </a:t>
            </a:r>
            <a:r>
              <a:rPr lang="pl-PL" dirty="0" err="1" smtClean="0"/>
              <a:t>who</a:t>
            </a:r>
            <a:r>
              <a:rPr lang="pl-PL" dirty="0" smtClean="0"/>
              <a:t> </a:t>
            </a:r>
            <a:r>
              <a:rPr lang="pl-PL" dirty="0" err="1" smtClean="0"/>
              <a:t>built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pilot plant and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charge of </a:t>
            </a:r>
            <a:r>
              <a:rPr lang="pl-PL" dirty="0" err="1" smtClean="0"/>
              <a:t>commercialising</a:t>
            </a:r>
            <a:r>
              <a:rPr lang="pl-PL" dirty="0" smtClean="0"/>
              <a:t> </a:t>
            </a:r>
            <a:r>
              <a:rPr lang="pl-PL" dirty="0" err="1" smtClean="0"/>
              <a:t>projects</a:t>
            </a:r>
            <a:r>
              <a:rPr lang="pl-PL" dirty="0" smtClean="0"/>
              <a:t> </a:t>
            </a:r>
            <a:r>
              <a:rPr lang="pl-PL" dirty="0" err="1" smtClean="0"/>
              <a:t>results</a:t>
            </a:r>
            <a:r>
              <a:rPr lang="pl-PL" dirty="0" smtClean="0"/>
              <a:t>.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product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a </a:t>
            </a:r>
            <a:r>
              <a:rPr lang="pl-PL" dirty="0" err="1" smtClean="0"/>
              <a:t>CNT-doped</a:t>
            </a:r>
            <a:r>
              <a:rPr lang="pl-PL" dirty="0" smtClean="0"/>
              <a:t> </a:t>
            </a:r>
            <a:r>
              <a:rPr lang="pl-PL" dirty="0" err="1" smtClean="0"/>
              <a:t>veil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inserted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composite</a:t>
            </a:r>
            <a:r>
              <a:rPr lang="pl-PL" dirty="0" smtClean="0"/>
              <a:t> </a:t>
            </a:r>
            <a:r>
              <a:rPr lang="pl-PL" dirty="0" err="1" smtClean="0"/>
              <a:t>during</a:t>
            </a:r>
            <a:r>
              <a:rPr lang="pl-PL" dirty="0" smtClean="0"/>
              <a:t> </a:t>
            </a:r>
            <a:r>
              <a:rPr lang="pl-PL" dirty="0" err="1" smtClean="0"/>
              <a:t>its</a:t>
            </a:r>
            <a:r>
              <a:rPr lang="pl-PL" dirty="0" smtClean="0"/>
              <a:t> </a:t>
            </a:r>
            <a:r>
              <a:rPr lang="pl-PL" dirty="0" err="1" smtClean="0"/>
              <a:t>production</a:t>
            </a:r>
            <a:r>
              <a:rPr lang="pl-PL" dirty="0" smtClean="0"/>
              <a:t> </a:t>
            </a:r>
            <a:r>
              <a:rPr lang="pl-PL" dirty="0" err="1" smtClean="0"/>
              <a:t>process</a:t>
            </a:r>
            <a:r>
              <a:rPr lang="pl-PL" dirty="0" smtClean="0"/>
              <a:t> and </a:t>
            </a:r>
            <a:r>
              <a:rPr lang="pl-PL" dirty="0" err="1" smtClean="0"/>
              <a:t>which</a:t>
            </a:r>
            <a:r>
              <a:rPr lang="pl-PL" dirty="0" smtClean="0"/>
              <a:t> </a:t>
            </a:r>
            <a:r>
              <a:rPr lang="pl-PL" dirty="0" err="1" smtClean="0"/>
              <a:t>changes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properties</a:t>
            </a:r>
            <a:r>
              <a:rPr lang="pl-PL" dirty="0" smtClean="0"/>
              <a:t> of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composite</a:t>
            </a:r>
            <a:r>
              <a:rPr lang="pl-PL" dirty="0" smtClean="0"/>
              <a:t>.</a:t>
            </a:r>
          </a:p>
          <a:p>
            <a:r>
              <a:rPr lang="pl-PL" dirty="0" smtClean="0"/>
              <a:t>So, by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way</a:t>
            </a:r>
            <a:r>
              <a:rPr lang="pl-PL" dirty="0" smtClean="0"/>
              <a:t>, </a:t>
            </a:r>
            <a:r>
              <a:rPr lang="pl-PL" dirty="0" err="1" smtClean="0"/>
              <a:t>if</a:t>
            </a:r>
            <a:r>
              <a:rPr lang="pl-PL" dirty="0" smtClean="0"/>
              <a:t> </a:t>
            </a:r>
            <a:r>
              <a:rPr lang="pl-PL" dirty="0" err="1" smtClean="0"/>
              <a:t>anyone</a:t>
            </a:r>
            <a:r>
              <a:rPr lang="pl-PL" dirty="0" smtClean="0"/>
              <a:t> </a:t>
            </a:r>
            <a:r>
              <a:rPr lang="pl-PL" dirty="0" err="1" smtClean="0"/>
              <a:t>here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interested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producing</a:t>
            </a:r>
            <a:r>
              <a:rPr lang="pl-PL" dirty="0" smtClean="0"/>
              <a:t> </a:t>
            </a:r>
            <a:r>
              <a:rPr lang="pl-PL" dirty="0" err="1" smtClean="0"/>
              <a:t>composites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electroconductive</a:t>
            </a:r>
            <a:r>
              <a:rPr lang="pl-PL" dirty="0" smtClean="0"/>
              <a:t>, </a:t>
            </a:r>
            <a:r>
              <a:rPr lang="pl-PL" dirty="0" err="1" smtClean="0"/>
              <a:t>thermoconductive</a:t>
            </a:r>
            <a:r>
              <a:rPr lang="pl-PL" dirty="0" smtClean="0"/>
              <a:t>, </a:t>
            </a:r>
            <a:r>
              <a:rPr lang="pl-PL" dirty="0" err="1" smtClean="0"/>
              <a:t>which</a:t>
            </a:r>
            <a:r>
              <a:rPr lang="pl-PL" dirty="0" smtClean="0"/>
              <a:t> </a:t>
            </a:r>
            <a:r>
              <a:rPr lang="pl-PL" dirty="0" err="1" smtClean="0"/>
              <a:t>exhibit</a:t>
            </a:r>
            <a:r>
              <a:rPr lang="pl-PL" dirty="0" smtClean="0"/>
              <a:t> </a:t>
            </a:r>
            <a:r>
              <a:rPr lang="pl-PL" dirty="0" err="1" smtClean="0"/>
              <a:t>improved</a:t>
            </a:r>
            <a:r>
              <a:rPr lang="pl-PL" dirty="0" smtClean="0"/>
              <a:t> </a:t>
            </a:r>
            <a:r>
              <a:rPr lang="pl-PL" dirty="0" err="1" smtClean="0"/>
              <a:t>mechanical</a:t>
            </a:r>
            <a:r>
              <a:rPr lang="pl-PL" dirty="0" smtClean="0"/>
              <a:t> </a:t>
            </a:r>
            <a:r>
              <a:rPr lang="pl-PL" dirty="0" err="1" smtClean="0"/>
              <a:t>properties</a:t>
            </a:r>
            <a:r>
              <a:rPr lang="pl-PL" dirty="0" smtClean="0"/>
              <a:t>, </a:t>
            </a:r>
            <a:r>
              <a:rPr lang="pl-PL" dirty="0" err="1" smtClean="0"/>
              <a:t>which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pl-PL" dirty="0" smtClean="0"/>
              <a:t> </a:t>
            </a:r>
            <a:r>
              <a:rPr lang="pl-PL" dirty="0" err="1" smtClean="0"/>
              <a:t>assure</a:t>
            </a:r>
            <a:r>
              <a:rPr lang="pl-PL" dirty="0" smtClean="0"/>
              <a:t> EMI </a:t>
            </a:r>
            <a:r>
              <a:rPr lang="pl-PL" dirty="0" err="1" smtClean="0"/>
              <a:t>shielding</a:t>
            </a:r>
            <a:r>
              <a:rPr lang="pl-PL" dirty="0" smtClean="0"/>
              <a:t> and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antistatic</a:t>
            </a:r>
            <a:r>
              <a:rPr lang="pl-PL" dirty="0" smtClean="0"/>
              <a:t>, I </a:t>
            </a:r>
            <a:r>
              <a:rPr lang="pl-PL" dirty="0" err="1" smtClean="0"/>
              <a:t>would</a:t>
            </a:r>
            <a:r>
              <a:rPr lang="pl-PL" dirty="0" smtClean="0"/>
              <a:t> be </a:t>
            </a:r>
            <a:r>
              <a:rPr lang="pl-PL" dirty="0" err="1" smtClean="0"/>
              <a:t>very</a:t>
            </a:r>
            <a:r>
              <a:rPr lang="pl-PL" dirty="0" smtClean="0"/>
              <a:t> happy to talk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him</a:t>
            </a:r>
            <a:r>
              <a:rPr lang="pl-PL" dirty="0" smtClean="0"/>
              <a:t> </a:t>
            </a:r>
            <a:r>
              <a:rPr lang="pl-PL" dirty="0" err="1" smtClean="0"/>
              <a:t>about</a:t>
            </a:r>
            <a:r>
              <a:rPr lang="pl-PL" dirty="0" smtClean="0"/>
              <a:t> </a:t>
            </a:r>
            <a:r>
              <a:rPr lang="pl-PL" dirty="0" err="1" smtClean="0"/>
              <a:t>cooperation</a:t>
            </a:r>
            <a:r>
              <a:rPr lang="pl-PL" dirty="0" smtClean="0"/>
              <a:t> </a:t>
            </a:r>
            <a:r>
              <a:rPr lang="pl-PL" dirty="0" err="1" smtClean="0"/>
              <a:t>possibilities</a:t>
            </a:r>
            <a:r>
              <a:rPr lang="pl-PL" dirty="0" smtClean="0"/>
              <a:t>.</a:t>
            </a:r>
          </a:p>
          <a:p>
            <a:r>
              <a:rPr lang="pl-PL" dirty="0" smtClean="0"/>
              <a:t>2) We help </a:t>
            </a:r>
            <a:r>
              <a:rPr lang="pl-PL" dirty="0" err="1" smtClean="0"/>
              <a:t>businesses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finding</a:t>
            </a:r>
            <a:r>
              <a:rPr lang="pl-PL" dirty="0" smtClean="0"/>
              <a:t> </a:t>
            </a:r>
            <a:r>
              <a:rPr lang="pl-PL" dirty="0" err="1" smtClean="0"/>
              <a:t>R&amp;D</a:t>
            </a:r>
            <a:r>
              <a:rPr lang="pl-PL" dirty="0" smtClean="0"/>
              <a:t> partners to </a:t>
            </a:r>
            <a:r>
              <a:rPr lang="pl-PL" dirty="0" err="1" smtClean="0"/>
              <a:t>solve</a:t>
            </a:r>
            <a:r>
              <a:rPr lang="pl-PL" dirty="0" smtClean="0"/>
              <a:t> </a:t>
            </a:r>
            <a:r>
              <a:rPr lang="pl-PL" dirty="0" err="1" smtClean="0"/>
              <a:t>their</a:t>
            </a:r>
            <a:r>
              <a:rPr lang="pl-PL" dirty="0" smtClean="0"/>
              <a:t> </a:t>
            </a:r>
            <a:r>
              <a:rPr lang="pl-PL" dirty="0" err="1" smtClean="0"/>
              <a:t>specific</a:t>
            </a:r>
            <a:r>
              <a:rPr lang="pl-PL" dirty="0" smtClean="0"/>
              <a:t> </a:t>
            </a:r>
            <a:r>
              <a:rPr lang="pl-PL" dirty="0" err="1" smtClean="0"/>
              <a:t>problems</a:t>
            </a:r>
            <a:r>
              <a:rPr lang="pl-PL" dirty="0" smtClean="0"/>
              <a:t>. </a:t>
            </a:r>
            <a:r>
              <a:rPr lang="pl-PL" dirty="0" err="1" smtClean="0"/>
              <a:t>Sometimes</a:t>
            </a:r>
            <a:r>
              <a:rPr lang="pl-PL" dirty="0" smtClean="0"/>
              <a:t> </a:t>
            </a:r>
            <a:r>
              <a:rPr lang="pl-PL" dirty="0" err="1" smtClean="0"/>
              <a:t>companies</a:t>
            </a:r>
            <a:r>
              <a:rPr lang="pl-PL" dirty="0" smtClean="0"/>
              <a:t>, </a:t>
            </a:r>
            <a:r>
              <a:rPr lang="pl-PL" dirty="0" err="1" smtClean="0"/>
              <a:t>specifically</a:t>
            </a:r>
            <a:r>
              <a:rPr lang="pl-PL" dirty="0" smtClean="0"/>
              <a:t> </a:t>
            </a:r>
            <a:r>
              <a:rPr lang="pl-PL" dirty="0" err="1" smtClean="0"/>
              <a:t>SMEs</a:t>
            </a:r>
            <a:r>
              <a:rPr lang="pl-PL" dirty="0" smtClean="0"/>
              <a:t>, </a:t>
            </a:r>
            <a:r>
              <a:rPr lang="pl-PL" dirty="0" err="1" smtClean="0"/>
              <a:t>come</a:t>
            </a:r>
            <a:r>
              <a:rPr lang="pl-PL" dirty="0" smtClean="0"/>
              <a:t> to </a:t>
            </a:r>
            <a:r>
              <a:rPr lang="pl-PL" dirty="0" err="1" smtClean="0"/>
              <a:t>us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a </a:t>
            </a:r>
            <a:r>
              <a:rPr lang="pl-PL" dirty="0" err="1" smtClean="0"/>
              <a:t>technological</a:t>
            </a:r>
            <a:r>
              <a:rPr lang="pl-PL" dirty="0" smtClean="0"/>
              <a:t> problem, and we </a:t>
            </a:r>
            <a:r>
              <a:rPr lang="pl-PL" dirty="0" err="1" smtClean="0"/>
              <a:t>redirect</a:t>
            </a:r>
            <a:r>
              <a:rPr lang="pl-PL" dirty="0" smtClean="0"/>
              <a:t> </a:t>
            </a:r>
            <a:r>
              <a:rPr lang="pl-PL" dirty="0" err="1" smtClean="0"/>
              <a:t>them</a:t>
            </a:r>
            <a:r>
              <a:rPr lang="pl-PL" dirty="0" smtClean="0"/>
              <a:t> to an </a:t>
            </a:r>
            <a:r>
              <a:rPr lang="pl-PL" dirty="0" err="1" smtClean="0"/>
              <a:t>appropriate</a:t>
            </a:r>
            <a:r>
              <a:rPr lang="pl-PL" dirty="0" smtClean="0"/>
              <a:t> </a:t>
            </a:r>
            <a:r>
              <a:rPr lang="pl-PL" dirty="0" err="1" smtClean="0"/>
              <a:t>institute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do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research</a:t>
            </a:r>
            <a:r>
              <a:rPr lang="pl-PL" dirty="0" smtClean="0"/>
              <a:t> </a:t>
            </a:r>
            <a:r>
              <a:rPr lang="pl-PL" dirty="0" err="1" smtClean="0"/>
              <a:t>ourself</a:t>
            </a:r>
            <a:r>
              <a:rPr lang="pl-PL" dirty="0" smtClean="0"/>
              <a:t>. </a:t>
            </a:r>
          </a:p>
          <a:p>
            <a:r>
              <a:rPr lang="pl-PL" dirty="0" smtClean="0"/>
              <a:t>3) We help </a:t>
            </a:r>
            <a:r>
              <a:rPr lang="pl-PL" dirty="0" err="1" smtClean="0"/>
              <a:t>businesses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finding</a:t>
            </a:r>
            <a:r>
              <a:rPr lang="pl-PL" dirty="0" smtClean="0"/>
              <a:t> business partners. An </a:t>
            </a:r>
            <a:r>
              <a:rPr lang="pl-PL" dirty="0" err="1" smtClean="0"/>
              <a:t>example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participation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ELAN </a:t>
            </a:r>
            <a:r>
              <a:rPr lang="pl-PL" dirty="0" err="1" smtClean="0"/>
              <a:t>project</a:t>
            </a:r>
            <a:r>
              <a:rPr lang="pl-PL" dirty="0" smtClean="0"/>
              <a:t>. </a:t>
            </a:r>
            <a:r>
              <a:rPr lang="pl-PL" dirty="0" err="1" smtClean="0"/>
              <a:t>Polish</a:t>
            </a:r>
            <a:r>
              <a:rPr lang="pl-PL" dirty="0" smtClean="0"/>
              <a:t> </a:t>
            </a:r>
            <a:r>
              <a:rPr lang="pl-PL" dirty="0" err="1" smtClean="0"/>
              <a:t>companies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much </a:t>
            </a:r>
            <a:r>
              <a:rPr lang="pl-PL" dirty="0" err="1" smtClean="0"/>
              <a:t>more</a:t>
            </a:r>
            <a:r>
              <a:rPr lang="pl-PL" dirty="0" smtClean="0"/>
              <a:t> </a:t>
            </a:r>
            <a:r>
              <a:rPr lang="pl-PL" dirty="0" err="1" smtClean="0"/>
              <a:t>reluctant</a:t>
            </a:r>
            <a:r>
              <a:rPr lang="pl-PL" dirty="0" smtClean="0"/>
              <a:t> </a:t>
            </a:r>
            <a:r>
              <a:rPr lang="pl-PL" dirty="0" err="1" smtClean="0"/>
              <a:t>than</a:t>
            </a:r>
            <a:r>
              <a:rPr lang="pl-PL" dirty="0" smtClean="0"/>
              <a:t>, </a:t>
            </a:r>
            <a:r>
              <a:rPr lang="pl-PL" dirty="0" err="1" smtClean="0"/>
              <a:t>e.g</a:t>
            </a:r>
            <a:r>
              <a:rPr lang="pl-PL" dirty="0" smtClean="0"/>
              <a:t>. </a:t>
            </a:r>
            <a:r>
              <a:rPr lang="pl-PL" dirty="0" err="1" smtClean="0"/>
              <a:t>Spanish</a:t>
            </a:r>
            <a:r>
              <a:rPr lang="pl-PL" dirty="0" smtClean="0"/>
              <a:t> </a:t>
            </a:r>
            <a:r>
              <a:rPr lang="pl-PL" dirty="0" err="1" smtClean="0"/>
              <a:t>companies</a:t>
            </a:r>
            <a:r>
              <a:rPr lang="pl-PL" dirty="0" smtClean="0"/>
              <a:t>, to </a:t>
            </a:r>
            <a:r>
              <a:rPr lang="pl-PL" dirty="0" err="1" smtClean="0"/>
              <a:t>examine</a:t>
            </a:r>
            <a:r>
              <a:rPr lang="pl-PL" dirty="0" smtClean="0"/>
              <a:t> by </a:t>
            </a:r>
            <a:r>
              <a:rPr lang="pl-PL" dirty="0" err="1" smtClean="0"/>
              <a:t>themselves</a:t>
            </a:r>
            <a:r>
              <a:rPr lang="pl-PL" dirty="0" smtClean="0"/>
              <a:t> </a:t>
            </a:r>
            <a:r>
              <a:rPr lang="pl-PL" dirty="0" err="1" smtClean="0"/>
              <a:t>cooperation</a:t>
            </a:r>
            <a:r>
              <a:rPr lang="pl-PL" dirty="0" smtClean="0"/>
              <a:t> </a:t>
            </a:r>
            <a:r>
              <a:rPr lang="pl-PL" dirty="0" err="1" smtClean="0"/>
              <a:t>opportunities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Latin</a:t>
            </a:r>
            <a:r>
              <a:rPr lang="pl-PL" dirty="0" smtClean="0"/>
              <a:t> America. </a:t>
            </a:r>
            <a:r>
              <a:rPr lang="pl-PL" dirty="0" err="1" smtClean="0"/>
              <a:t>However</a:t>
            </a:r>
            <a:r>
              <a:rPr lang="pl-PL" dirty="0" smtClean="0"/>
              <a:t>, </a:t>
            </a:r>
            <a:r>
              <a:rPr lang="pl-PL" dirty="0" err="1" smtClean="0"/>
              <a:t>several</a:t>
            </a:r>
            <a:r>
              <a:rPr lang="pl-PL" dirty="0" smtClean="0"/>
              <a:t> of </a:t>
            </a:r>
            <a:r>
              <a:rPr lang="pl-PL" dirty="0" err="1" smtClean="0"/>
              <a:t>them</a:t>
            </a:r>
            <a:r>
              <a:rPr lang="pl-PL" dirty="0" smtClean="0"/>
              <a:t> </a:t>
            </a:r>
            <a:r>
              <a:rPr lang="pl-PL" dirty="0" err="1" smtClean="0"/>
              <a:t>asked</a:t>
            </a:r>
            <a:r>
              <a:rPr lang="pl-PL" dirty="0" smtClean="0"/>
              <a:t> </a:t>
            </a:r>
            <a:r>
              <a:rPr lang="pl-PL" dirty="0" err="1" smtClean="0"/>
              <a:t>us</a:t>
            </a:r>
            <a:r>
              <a:rPr lang="pl-PL" dirty="0" smtClean="0"/>
              <a:t> to </a:t>
            </a:r>
            <a:r>
              <a:rPr lang="pl-PL" dirty="0" err="1" smtClean="0"/>
              <a:t>represent</a:t>
            </a:r>
            <a:r>
              <a:rPr lang="pl-PL" dirty="0" smtClean="0"/>
              <a:t> </a:t>
            </a:r>
            <a:r>
              <a:rPr lang="pl-PL" dirty="0" err="1" smtClean="0"/>
              <a:t>them</a:t>
            </a:r>
            <a:r>
              <a:rPr lang="pl-PL" dirty="0" smtClean="0"/>
              <a:t>, do market </a:t>
            </a:r>
            <a:r>
              <a:rPr lang="pl-PL" dirty="0" err="1" smtClean="0"/>
              <a:t>research</a:t>
            </a:r>
            <a:r>
              <a:rPr lang="pl-PL" dirty="0" smtClean="0"/>
              <a:t> and </a:t>
            </a:r>
            <a:r>
              <a:rPr lang="pl-PL" dirty="0" err="1" smtClean="0"/>
              <a:t>find</a:t>
            </a:r>
            <a:r>
              <a:rPr lang="pl-PL" dirty="0" smtClean="0"/>
              <a:t> </a:t>
            </a:r>
            <a:r>
              <a:rPr lang="pl-PL" dirty="0" err="1" smtClean="0"/>
              <a:t>potential</a:t>
            </a:r>
            <a:r>
              <a:rPr lang="pl-PL" dirty="0" smtClean="0"/>
              <a:t> partners. We </a:t>
            </a:r>
            <a:r>
              <a:rPr lang="pl-PL" dirty="0" err="1" smtClean="0"/>
              <a:t>have</a:t>
            </a:r>
            <a:r>
              <a:rPr lang="pl-PL" dirty="0" smtClean="0"/>
              <a:t> first </a:t>
            </a:r>
            <a:r>
              <a:rPr lang="pl-PL" dirty="0" err="1" smtClean="0"/>
              <a:t>success</a:t>
            </a:r>
            <a:r>
              <a:rPr lang="pl-PL" dirty="0" smtClean="0"/>
              <a:t> –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June</a:t>
            </a:r>
            <a:r>
              <a:rPr lang="pl-PL" dirty="0" smtClean="0"/>
              <a:t> </a:t>
            </a:r>
            <a:r>
              <a:rPr lang="pl-PL" dirty="0" err="1" smtClean="0"/>
              <a:t>two</a:t>
            </a:r>
            <a:r>
              <a:rPr lang="pl-PL" dirty="0" smtClean="0"/>
              <a:t> </a:t>
            </a:r>
            <a:r>
              <a:rPr lang="pl-PL" dirty="0" err="1" smtClean="0"/>
              <a:t>Polish</a:t>
            </a:r>
            <a:r>
              <a:rPr lang="pl-PL" dirty="0" smtClean="0"/>
              <a:t> </a:t>
            </a:r>
            <a:r>
              <a:rPr lang="pl-PL" dirty="0" err="1" smtClean="0"/>
              <a:t>companies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going</a:t>
            </a:r>
            <a:r>
              <a:rPr lang="pl-PL" dirty="0" smtClean="0"/>
              <a:t> to Chile to </a:t>
            </a:r>
            <a:r>
              <a:rPr lang="pl-PL" dirty="0" err="1" smtClean="0"/>
              <a:t>negotiate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partners we </a:t>
            </a:r>
            <a:r>
              <a:rPr lang="pl-PL" dirty="0" err="1" smtClean="0"/>
              <a:t>identified</a:t>
            </a:r>
            <a:r>
              <a:rPr lang="pl-PL" dirty="0" smtClean="0"/>
              <a:t> for </a:t>
            </a:r>
            <a:r>
              <a:rPr lang="pl-PL" dirty="0" err="1" smtClean="0"/>
              <a:t>them</a:t>
            </a:r>
            <a:r>
              <a:rPr lang="pl-PL" dirty="0" smtClean="0"/>
              <a:t>.</a:t>
            </a:r>
          </a:p>
          <a:p>
            <a:r>
              <a:rPr lang="pl-PL" dirty="0" smtClean="0"/>
              <a:t>4) We help </a:t>
            </a:r>
            <a:r>
              <a:rPr lang="pl-PL" dirty="0" err="1" smtClean="0"/>
              <a:t>businesses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obtaining</a:t>
            </a:r>
            <a:r>
              <a:rPr lang="pl-PL" dirty="0" smtClean="0"/>
              <a:t> </a:t>
            </a:r>
            <a:r>
              <a:rPr lang="pl-PL" dirty="0" err="1" smtClean="0"/>
              <a:t>European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national </a:t>
            </a:r>
            <a:r>
              <a:rPr lang="pl-PL" dirty="0" err="1" smtClean="0"/>
              <a:t>money</a:t>
            </a:r>
            <a:r>
              <a:rPr lang="pl-PL" dirty="0" smtClean="0"/>
              <a:t> for performing </a:t>
            </a:r>
            <a:r>
              <a:rPr lang="pl-PL" dirty="0" err="1" smtClean="0"/>
              <a:t>research</a:t>
            </a:r>
            <a:r>
              <a:rPr lang="pl-PL" dirty="0" smtClean="0"/>
              <a:t> </a:t>
            </a:r>
            <a:r>
              <a:rPr lang="pl-PL" dirty="0" err="1" smtClean="0"/>
              <a:t>leading</a:t>
            </a:r>
            <a:r>
              <a:rPr lang="pl-PL" dirty="0" smtClean="0"/>
              <a:t> to developing products. We </a:t>
            </a:r>
            <a:r>
              <a:rPr lang="pl-PL" dirty="0" err="1" smtClean="0"/>
              <a:t>identify</a:t>
            </a:r>
            <a:r>
              <a:rPr lang="pl-PL" dirty="0" smtClean="0"/>
              <a:t> </a:t>
            </a:r>
            <a:r>
              <a:rPr lang="pl-PL" dirty="0" err="1" smtClean="0"/>
              <a:t>appropriate</a:t>
            </a:r>
            <a:r>
              <a:rPr lang="pl-PL" dirty="0" smtClean="0"/>
              <a:t> </a:t>
            </a:r>
            <a:r>
              <a:rPr lang="pl-PL" dirty="0" err="1" smtClean="0"/>
              <a:t>schemes</a:t>
            </a:r>
            <a:r>
              <a:rPr lang="pl-PL" dirty="0" smtClean="0"/>
              <a:t> and </a:t>
            </a:r>
            <a:r>
              <a:rPr lang="pl-PL" dirty="0" err="1" smtClean="0"/>
              <a:t>write</a:t>
            </a:r>
            <a:r>
              <a:rPr lang="pl-PL" dirty="0" smtClean="0"/>
              <a:t> </a:t>
            </a:r>
            <a:r>
              <a:rPr lang="pl-PL" dirty="0" err="1" smtClean="0"/>
              <a:t>applications</a:t>
            </a:r>
            <a:r>
              <a:rPr lang="pl-PL" dirty="0" smtClean="0"/>
              <a:t>.</a:t>
            </a:r>
          </a:p>
          <a:p>
            <a:r>
              <a:rPr lang="pl-PL" dirty="0" smtClean="0"/>
              <a:t>5) We </a:t>
            </a:r>
            <a:r>
              <a:rPr lang="pl-PL" dirty="0" err="1" smtClean="0"/>
              <a:t>assist</a:t>
            </a:r>
            <a:r>
              <a:rPr lang="pl-PL" dirty="0" smtClean="0"/>
              <a:t> </a:t>
            </a:r>
            <a:r>
              <a:rPr lang="pl-PL" dirty="0" err="1" smtClean="0"/>
              <a:t>large</a:t>
            </a:r>
            <a:r>
              <a:rPr lang="pl-PL" dirty="0" smtClean="0"/>
              <a:t> </a:t>
            </a:r>
            <a:r>
              <a:rPr lang="pl-PL" dirty="0" err="1" smtClean="0"/>
              <a:t>companies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setting</a:t>
            </a:r>
            <a:r>
              <a:rPr lang="pl-PL" dirty="0" smtClean="0"/>
              <a:t> </a:t>
            </a:r>
            <a:r>
              <a:rPr lang="pl-PL" dirty="0" err="1" smtClean="0"/>
              <a:t>up</a:t>
            </a:r>
            <a:r>
              <a:rPr lang="pl-PL" dirty="0" smtClean="0"/>
              <a:t> </a:t>
            </a:r>
            <a:r>
              <a:rPr lang="pl-PL" dirty="0" err="1" smtClean="0"/>
              <a:t>large</a:t>
            </a:r>
            <a:r>
              <a:rPr lang="pl-PL" dirty="0" smtClean="0"/>
              <a:t> </a:t>
            </a:r>
            <a:r>
              <a:rPr lang="pl-PL" dirty="0" err="1" smtClean="0"/>
              <a:t>scale</a:t>
            </a:r>
            <a:r>
              <a:rPr lang="pl-PL" dirty="0" smtClean="0"/>
              <a:t> </a:t>
            </a:r>
            <a:r>
              <a:rPr lang="pl-PL" dirty="0" err="1" smtClean="0"/>
              <a:t>cooperation</a:t>
            </a:r>
            <a:r>
              <a:rPr lang="pl-PL" dirty="0" smtClean="0"/>
              <a:t> </a:t>
            </a:r>
            <a:r>
              <a:rPr lang="pl-PL" dirty="0" err="1" smtClean="0"/>
              <a:t>programmes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national </a:t>
            </a:r>
            <a:r>
              <a:rPr lang="pl-PL" dirty="0" err="1" smtClean="0"/>
              <a:t>authorities</a:t>
            </a:r>
            <a:r>
              <a:rPr lang="pl-PL" dirty="0" smtClean="0"/>
              <a:t> </a:t>
            </a:r>
            <a:r>
              <a:rPr lang="pl-PL" dirty="0" err="1" smtClean="0"/>
              <a:t>potentially</a:t>
            </a:r>
            <a:r>
              <a:rPr lang="pl-PL" dirty="0" smtClean="0"/>
              <a:t> </a:t>
            </a:r>
            <a:r>
              <a:rPr lang="pl-PL" dirty="0" err="1" smtClean="0"/>
              <a:t>leading</a:t>
            </a:r>
            <a:r>
              <a:rPr lang="pl-PL" dirty="0" smtClean="0"/>
              <a:t> to </a:t>
            </a:r>
            <a:r>
              <a:rPr lang="pl-PL" dirty="0" err="1" smtClean="0"/>
              <a:t>the</a:t>
            </a:r>
            <a:r>
              <a:rPr lang="pl-PL" dirty="0" smtClean="0"/>
              <a:t> development of </a:t>
            </a:r>
            <a:r>
              <a:rPr lang="pl-PL" dirty="0" err="1" smtClean="0"/>
              <a:t>new</a:t>
            </a:r>
            <a:r>
              <a:rPr lang="pl-PL" dirty="0" smtClean="0"/>
              <a:t> products and </a:t>
            </a:r>
            <a:r>
              <a:rPr lang="pl-PL" dirty="0" err="1" smtClean="0"/>
              <a:t>businesses</a:t>
            </a:r>
            <a:r>
              <a:rPr lang="pl-PL" dirty="0" smtClean="0"/>
              <a:t>. </a:t>
            </a:r>
            <a:r>
              <a:rPr lang="pl-PL" dirty="0" err="1" smtClean="0"/>
              <a:t>Currently</a:t>
            </a:r>
            <a:r>
              <a:rPr lang="pl-PL" dirty="0" smtClean="0"/>
              <a:t>, we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doing</a:t>
            </a:r>
            <a:r>
              <a:rPr lang="pl-PL" dirty="0" smtClean="0"/>
              <a:t>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Aeronautics</a:t>
            </a:r>
            <a:r>
              <a:rPr lang="pl-PL" dirty="0" smtClean="0"/>
              <a:t> </a:t>
            </a:r>
            <a:r>
              <a:rPr lang="pl-PL" dirty="0" err="1" smtClean="0"/>
              <a:t>sector</a:t>
            </a:r>
            <a:r>
              <a:rPr lang="pl-PL" dirty="0" smtClean="0"/>
              <a:t>.</a:t>
            </a:r>
          </a:p>
          <a:p>
            <a:endParaRPr lang="pl-PL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0"/>
            <a:ext cx="8382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248400"/>
            <a:ext cx="2057400" cy="4572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 sz="2400" b="0">
                <a:latin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429000" y="6248400"/>
            <a:ext cx="3048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685800" y="1428750"/>
            <a:ext cx="8534400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GB" sz="2400" b="0"/>
          </a:p>
        </p:txBody>
      </p:sp>
      <p:pic>
        <p:nvPicPr>
          <p:cNvPr id="5" name="Picture 10" descr="logo TP alt white"/>
          <p:cNvPicPr>
            <a:picLocks noChangeAspect="1" noChangeArrowheads="1"/>
          </p:cNvPicPr>
          <p:nvPr userDrawn="1"/>
        </p:nvPicPr>
        <p:blipFill>
          <a:blip r:embed="rId2" cstate="print"/>
          <a:srcRect b="20000"/>
          <a:stretch>
            <a:fillRect/>
          </a:stretch>
        </p:blipFill>
        <p:spPr bwMode="auto">
          <a:xfrm>
            <a:off x="7440613" y="285750"/>
            <a:ext cx="17986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 userDrawn="1"/>
        </p:nvSpPr>
        <p:spPr>
          <a:xfrm>
            <a:off x="8382000" y="6381750"/>
            <a:ext cx="1071563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pl-PL" sz="1100" b="0" i="1">
                <a:latin typeface="Arial" pitchFamily="34" charset="0"/>
              </a:rPr>
              <a:t>Page </a:t>
            </a:r>
            <a:fld id="{205D8302-AFE9-4E8B-9112-DC66ABDA5288}" type="slidenum">
              <a:rPr lang="pl-PL" sz="1100" b="0" i="1">
                <a:latin typeface="Arial" pitchFamily="34" charset="0"/>
              </a:rPr>
              <a:pPr algn="r" eaLnBrk="0" hangingPunct="0">
                <a:defRPr/>
              </a:pPr>
              <a:t>‹#›</a:t>
            </a:fld>
            <a:endParaRPr lang="pl-PL" sz="1100" b="0" i="1">
              <a:latin typeface="Arial" pitchFamily="34" charset="0"/>
            </a:endParaRPr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704850" y="6357938"/>
            <a:ext cx="8534400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GB" sz="2400" b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738188" y="6381750"/>
            <a:ext cx="800258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pl-PL" sz="1100" b="0" i="1">
                <a:latin typeface="Arial" pitchFamily="34" charset="0"/>
              </a:rPr>
              <a:t>Airbus-Poland </a:t>
            </a:r>
            <a:r>
              <a:rPr lang="pl-PL" sz="1100" b="0" i="1" err="1">
                <a:latin typeface="Arial" pitchFamily="34" charset="0"/>
              </a:rPr>
              <a:t>cooperation</a:t>
            </a:r>
            <a:r>
              <a:rPr lang="pl-PL" sz="1100" b="0" i="1">
                <a:latin typeface="Arial" pitchFamily="34" charset="0"/>
              </a:rPr>
              <a:t> model, DRAFT</a:t>
            </a:r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 sz="2400" b="0">
                <a:latin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685800" y="1428750"/>
            <a:ext cx="8534400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GB" sz="2400" b="0"/>
          </a:p>
        </p:txBody>
      </p:sp>
      <p:pic>
        <p:nvPicPr>
          <p:cNvPr id="3" name="Picture 10" descr="logo TP alt white"/>
          <p:cNvPicPr>
            <a:picLocks noChangeAspect="1" noChangeArrowheads="1"/>
          </p:cNvPicPr>
          <p:nvPr userDrawn="1"/>
        </p:nvPicPr>
        <p:blipFill>
          <a:blip r:embed="rId2" cstate="print"/>
          <a:srcRect b="20000"/>
          <a:stretch>
            <a:fillRect/>
          </a:stretch>
        </p:blipFill>
        <p:spPr bwMode="auto">
          <a:xfrm>
            <a:off x="7440613" y="285750"/>
            <a:ext cx="17986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 userDrawn="1"/>
        </p:nvSpPr>
        <p:spPr>
          <a:xfrm>
            <a:off x="8382000" y="6381750"/>
            <a:ext cx="1071563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pl-PL" sz="1100" b="0" i="1">
                <a:latin typeface="Arial" pitchFamily="34" charset="0"/>
              </a:rPr>
              <a:t>Page </a:t>
            </a:r>
            <a:fld id="{B78FBAD5-53E3-4737-88DB-A346C3734DC2}" type="slidenum">
              <a:rPr lang="pl-PL" sz="1100" b="0" i="1">
                <a:latin typeface="Arial" pitchFamily="34" charset="0"/>
              </a:rPr>
              <a:pPr algn="r" eaLnBrk="0" hangingPunct="0">
                <a:defRPr/>
              </a:pPr>
              <a:t>‹#›</a:t>
            </a:fld>
            <a:endParaRPr lang="pl-PL" sz="1100" b="0" i="1">
              <a:latin typeface="Arial" pitchFamily="34" charset="0"/>
            </a:endParaRPr>
          </a:p>
        </p:txBody>
      </p:sp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704850" y="6357938"/>
            <a:ext cx="8534400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GB" sz="2400" b="0"/>
          </a:p>
        </p:txBody>
      </p:sp>
      <p:sp>
        <p:nvSpPr>
          <p:cNvPr id="6" name="pole tekstowe 5"/>
          <p:cNvSpPr txBox="1"/>
          <p:nvPr userDrawn="1"/>
        </p:nvSpPr>
        <p:spPr>
          <a:xfrm>
            <a:off x="738188" y="6381750"/>
            <a:ext cx="800258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pl-PL" sz="1100" b="0" i="1">
                <a:latin typeface="Arial" pitchFamily="34" charset="0"/>
              </a:rPr>
              <a:t>Airbus-Poland </a:t>
            </a:r>
            <a:r>
              <a:rPr lang="pl-PL" sz="1100" b="0" i="1" err="1">
                <a:latin typeface="Arial" pitchFamily="34" charset="0"/>
              </a:rPr>
              <a:t>cooperation</a:t>
            </a:r>
            <a:r>
              <a:rPr lang="pl-PL" sz="1100" b="0" i="1">
                <a:latin typeface="Arial" pitchFamily="34" charset="0"/>
              </a:rPr>
              <a:t> model, DRAFT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 sz="2400" b="0">
                <a:latin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4FE2A-CE0B-4807-B13F-A856A139DD1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FEB7B-046F-4A65-8299-2E6BBB716D7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C6022-A060-4073-8F9B-8EAF97EEAFF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FEA0D-CA24-4E56-855B-F7E97941AC4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8C494-E657-4422-B8D9-1E268300550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C3D50-665D-4555-BE08-55E75986216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4C226-F48E-4785-84F1-3C40DEA2DA6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2950" y="642918"/>
            <a:ext cx="8420100" cy="78581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B24DE-4DF6-4A28-BB16-34CD0E281B3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230D4-239E-43A2-A879-5D6A2BE12B0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9F69D-AA8A-4100-8098-42D88E17CC1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CF4CB-7AC2-4FBE-B43E-11F4B2238A8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685800" y="1428750"/>
            <a:ext cx="8534400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GB" sz="2400" b="0"/>
          </a:p>
        </p:txBody>
      </p:sp>
      <p:pic>
        <p:nvPicPr>
          <p:cNvPr id="5" name="Picture 10" descr="logo TP alt white"/>
          <p:cNvPicPr>
            <a:picLocks noChangeAspect="1" noChangeArrowheads="1"/>
          </p:cNvPicPr>
          <p:nvPr userDrawn="1"/>
        </p:nvPicPr>
        <p:blipFill>
          <a:blip r:embed="rId2" cstate="print"/>
          <a:srcRect b="20000"/>
          <a:stretch>
            <a:fillRect/>
          </a:stretch>
        </p:blipFill>
        <p:spPr bwMode="auto">
          <a:xfrm>
            <a:off x="7440613" y="285750"/>
            <a:ext cx="17986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 userDrawn="1"/>
        </p:nvSpPr>
        <p:spPr>
          <a:xfrm>
            <a:off x="8382000" y="6381750"/>
            <a:ext cx="1071563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pl-PL" sz="1100" b="0" i="1">
                <a:latin typeface="Arial" pitchFamily="34" charset="0"/>
              </a:rPr>
              <a:t>Page </a:t>
            </a:r>
            <a:fld id="{00565157-103D-4F9A-AD7D-CC0371B8B141}" type="slidenum">
              <a:rPr lang="pl-PL" sz="1100" b="0" i="1">
                <a:latin typeface="Arial" pitchFamily="34" charset="0"/>
              </a:rPr>
              <a:pPr algn="r" eaLnBrk="0" hangingPunct="0">
                <a:defRPr/>
              </a:pPr>
              <a:t>‹#›</a:t>
            </a:fld>
            <a:endParaRPr lang="pl-PL" sz="1100" b="0" i="1">
              <a:latin typeface="Arial" pitchFamily="34" charset="0"/>
            </a:endParaRPr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704850" y="6357938"/>
            <a:ext cx="8534400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GB" sz="2400" b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738188" y="6381750"/>
            <a:ext cx="800258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pl-PL" sz="1100" b="0" i="1">
                <a:latin typeface="Arial" pitchFamily="34" charset="0"/>
              </a:rPr>
              <a:t>Airbus-Poland </a:t>
            </a:r>
            <a:r>
              <a:rPr lang="pl-PL" sz="1100" b="0" i="1" err="1">
                <a:latin typeface="Arial" pitchFamily="34" charset="0"/>
              </a:rPr>
              <a:t>cooperation</a:t>
            </a:r>
            <a:r>
              <a:rPr lang="pl-PL" sz="1100" b="0" i="1">
                <a:latin typeface="Arial" pitchFamily="34" charset="0"/>
              </a:rPr>
              <a:t> model, DRAFT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 sz="2400" b="0">
                <a:latin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685800" y="1428750"/>
            <a:ext cx="8534400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GB" sz="2400" b="0"/>
          </a:p>
        </p:txBody>
      </p:sp>
      <p:pic>
        <p:nvPicPr>
          <p:cNvPr id="6" name="Picture 10" descr="logo TP alt white"/>
          <p:cNvPicPr>
            <a:picLocks noChangeAspect="1" noChangeArrowheads="1"/>
          </p:cNvPicPr>
          <p:nvPr userDrawn="1"/>
        </p:nvPicPr>
        <p:blipFill>
          <a:blip r:embed="rId2" cstate="print"/>
          <a:srcRect b="20000"/>
          <a:stretch>
            <a:fillRect/>
          </a:stretch>
        </p:blipFill>
        <p:spPr bwMode="auto">
          <a:xfrm>
            <a:off x="7440613" y="285750"/>
            <a:ext cx="17986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 userDrawn="1"/>
        </p:nvSpPr>
        <p:spPr>
          <a:xfrm>
            <a:off x="8382000" y="6381750"/>
            <a:ext cx="1071563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pl-PL" sz="1100" b="0" i="1">
                <a:latin typeface="Arial" pitchFamily="34" charset="0"/>
              </a:rPr>
              <a:t>Page </a:t>
            </a:r>
            <a:fld id="{290EA9CC-C6DD-4374-B360-34D68C47A7C7}" type="slidenum">
              <a:rPr lang="pl-PL" sz="1100" b="0" i="1">
                <a:latin typeface="Arial" pitchFamily="34" charset="0"/>
              </a:rPr>
              <a:pPr algn="r" eaLnBrk="0" hangingPunct="0">
                <a:defRPr/>
              </a:pPr>
              <a:t>‹#›</a:t>
            </a:fld>
            <a:endParaRPr lang="pl-PL" sz="1100" b="0" i="1">
              <a:latin typeface="Arial" pitchFamily="34" charset="0"/>
            </a:endParaRPr>
          </a:p>
        </p:txBody>
      </p:sp>
      <p:sp>
        <p:nvSpPr>
          <p:cNvPr id="8" name="Line 7"/>
          <p:cNvSpPr>
            <a:spLocks noChangeShapeType="1"/>
          </p:cNvSpPr>
          <p:nvPr userDrawn="1"/>
        </p:nvSpPr>
        <p:spPr bwMode="auto">
          <a:xfrm>
            <a:off x="704850" y="6357938"/>
            <a:ext cx="8534400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GB" sz="2400" b="0"/>
          </a:p>
        </p:txBody>
      </p:sp>
      <p:sp>
        <p:nvSpPr>
          <p:cNvPr id="9" name="pole tekstowe 8"/>
          <p:cNvSpPr txBox="1"/>
          <p:nvPr userDrawn="1"/>
        </p:nvSpPr>
        <p:spPr>
          <a:xfrm>
            <a:off x="738188" y="6381750"/>
            <a:ext cx="800258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pl-PL" sz="1100" b="0" i="1">
                <a:latin typeface="Arial" pitchFamily="34" charset="0"/>
              </a:rPr>
              <a:t>Airbus-Poland </a:t>
            </a:r>
            <a:r>
              <a:rPr lang="pl-PL" sz="1100" b="0" i="1" err="1">
                <a:latin typeface="Arial" pitchFamily="34" charset="0"/>
              </a:rPr>
              <a:t>cooperation</a:t>
            </a:r>
            <a:r>
              <a:rPr lang="pl-PL" sz="1100" b="0" i="1">
                <a:latin typeface="Arial" pitchFamily="34" charset="0"/>
              </a:rPr>
              <a:t> model, DRAFT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 sz="2400" b="0">
                <a:latin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685800" y="1428750"/>
            <a:ext cx="8534400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GB" sz="2400" b="0"/>
          </a:p>
        </p:txBody>
      </p:sp>
      <p:pic>
        <p:nvPicPr>
          <p:cNvPr id="8" name="Picture 10" descr="logo TP alt white"/>
          <p:cNvPicPr>
            <a:picLocks noChangeAspect="1" noChangeArrowheads="1"/>
          </p:cNvPicPr>
          <p:nvPr userDrawn="1"/>
        </p:nvPicPr>
        <p:blipFill>
          <a:blip r:embed="rId2" cstate="print"/>
          <a:srcRect b="20000"/>
          <a:stretch>
            <a:fillRect/>
          </a:stretch>
        </p:blipFill>
        <p:spPr bwMode="auto">
          <a:xfrm>
            <a:off x="7440613" y="285750"/>
            <a:ext cx="17986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 userDrawn="1"/>
        </p:nvSpPr>
        <p:spPr>
          <a:xfrm>
            <a:off x="8382000" y="6381750"/>
            <a:ext cx="1071563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pl-PL" sz="1100" b="0" i="1">
                <a:latin typeface="Arial" pitchFamily="34" charset="0"/>
              </a:rPr>
              <a:t>Page </a:t>
            </a:r>
            <a:fld id="{A8103028-BE2F-439D-ACBF-5FEE0D4932C2}" type="slidenum">
              <a:rPr lang="pl-PL" sz="1100" b="0" i="1">
                <a:latin typeface="Arial" pitchFamily="34" charset="0"/>
              </a:rPr>
              <a:pPr algn="r" eaLnBrk="0" hangingPunct="0">
                <a:defRPr/>
              </a:pPr>
              <a:t>‹#›</a:t>
            </a:fld>
            <a:endParaRPr lang="pl-PL" sz="1100" b="0" i="1">
              <a:latin typeface="Arial" pitchFamily="34" charset="0"/>
            </a:endParaRPr>
          </a:p>
        </p:txBody>
      </p:sp>
      <p:sp>
        <p:nvSpPr>
          <p:cNvPr id="10" name="Line 7"/>
          <p:cNvSpPr>
            <a:spLocks noChangeShapeType="1"/>
          </p:cNvSpPr>
          <p:nvPr userDrawn="1"/>
        </p:nvSpPr>
        <p:spPr bwMode="auto">
          <a:xfrm>
            <a:off x="704850" y="6357938"/>
            <a:ext cx="8534400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GB" sz="2400" b="0"/>
          </a:p>
        </p:txBody>
      </p:sp>
      <p:sp>
        <p:nvSpPr>
          <p:cNvPr id="11" name="pole tekstowe 10"/>
          <p:cNvSpPr txBox="1"/>
          <p:nvPr userDrawn="1"/>
        </p:nvSpPr>
        <p:spPr>
          <a:xfrm>
            <a:off x="738188" y="6381750"/>
            <a:ext cx="800258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pl-PL" sz="1100" b="0" i="1">
                <a:latin typeface="Arial" pitchFamily="34" charset="0"/>
              </a:rPr>
              <a:t>Airbus-Poland </a:t>
            </a:r>
            <a:r>
              <a:rPr lang="pl-PL" sz="1100" b="0" i="1" err="1">
                <a:latin typeface="Arial" pitchFamily="34" charset="0"/>
              </a:rPr>
              <a:t>cooperation</a:t>
            </a:r>
            <a:r>
              <a:rPr lang="pl-PL" sz="1100" b="0" i="1">
                <a:latin typeface="Arial" pitchFamily="34" charset="0"/>
              </a:rPr>
              <a:t> model, DRAFT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 sz="2400" b="0">
                <a:latin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7"/>
          <p:cNvSpPr>
            <a:spLocks noChangeShapeType="1"/>
          </p:cNvSpPr>
          <p:nvPr/>
        </p:nvSpPr>
        <p:spPr bwMode="auto">
          <a:xfrm>
            <a:off x="685800" y="1428750"/>
            <a:ext cx="8534400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GB" sz="2400" b="0"/>
          </a:p>
        </p:txBody>
      </p:sp>
      <p:pic>
        <p:nvPicPr>
          <p:cNvPr id="4" name="Picture 10" descr="logo TP alt white"/>
          <p:cNvPicPr>
            <a:picLocks noChangeAspect="1" noChangeArrowheads="1"/>
          </p:cNvPicPr>
          <p:nvPr userDrawn="1"/>
        </p:nvPicPr>
        <p:blipFill>
          <a:blip r:embed="rId2" cstate="print"/>
          <a:srcRect b="20000"/>
          <a:stretch>
            <a:fillRect/>
          </a:stretch>
        </p:blipFill>
        <p:spPr bwMode="auto">
          <a:xfrm>
            <a:off x="7440613" y="285750"/>
            <a:ext cx="17986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 userDrawn="1"/>
        </p:nvSpPr>
        <p:spPr>
          <a:xfrm>
            <a:off x="8382000" y="6381750"/>
            <a:ext cx="1071563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pl-PL" sz="1100" b="0" i="1">
                <a:latin typeface="Arial" pitchFamily="34" charset="0"/>
              </a:rPr>
              <a:t>Page </a:t>
            </a:r>
            <a:fld id="{8ACF8806-F09C-4026-9414-EDB20B9C10C1}" type="slidenum">
              <a:rPr lang="pl-PL" sz="1100" b="0" i="1">
                <a:latin typeface="Arial" pitchFamily="34" charset="0"/>
              </a:rPr>
              <a:pPr algn="r" eaLnBrk="0" hangingPunct="0">
                <a:defRPr/>
              </a:pPr>
              <a:t>‹#›</a:t>
            </a:fld>
            <a:endParaRPr lang="pl-PL" sz="1100" b="0" i="1">
              <a:latin typeface="Arial" pitchFamily="34" charset="0"/>
            </a:endParaRPr>
          </a:p>
        </p:txBody>
      </p:sp>
      <p:sp>
        <p:nvSpPr>
          <p:cNvPr id="6" name="Line 7"/>
          <p:cNvSpPr>
            <a:spLocks noChangeShapeType="1"/>
          </p:cNvSpPr>
          <p:nvPr userDrawn="1"/>
        </p:nvSpPr>
        <p:spPr bwMode="auto">
          <a:xfrm>
            <a:off x="704850" y="6357938"/>
            <a:ext cx="8534400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GB" sz="2400" b="0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738188" y="6381750"/>
            <a:ext cx="800258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pl-PL" sz="1100" b="0" i="1">
                <a:latin typeface="Arial" pitchFamily="34" charset="0"/>
              </a:rPr>
              <a:t>Airbus-Poland </a:t>
            </a:r>
            <a:r>
              <a:rPr lang="pl-PL" sz="1100" b="0" i="1" err="1">
                <a:latin typeface="Arial" pitchFamily="34" charset="0"/>
              </a:rPr>
              <a:t>cooperation</a:t>
            </a:r>
            <a:r>
              <a:rPr lang="pl-PL" sz="1100" b="0" i="1">
                <a:latin typeface="Arial" pitchFamily="34" charset="0"/>
              </a:rPr>
              <a:t> model, DRAFT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 sz="2400" b="0">
                <a:latin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685800" y="1428750"/>
            <a:ext cx="8534400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GB" sz="2400" b="0"/>
          </a:p>
        </p:txBody>
      </p:sp>
      <p:pic>
        <p:nvPicPr>
          <p:cNvPr id="6" name="Picture 10" descr="logo TP alt white"/>
          <p:cNvPicPr>
            <a:picLocks noChangeAspect="1" noChangeArrowheads="1"/>
          </p:cNvPicPr>
          <p:nvPr userDrawn="1"/>
        </p:nvPicPr>
        <p:blipFill>
          <a:blip r:embed="rId2" cstate="print"/>
          <a:srcRect b="20000"/>
          <a:stretch>
            <a:fillRect/>
          </a:stretch>
        </p:blipFill>
        <p:spPr bwMode="auto">
          <a:xfrm>
            <a:off x="7440613" y="285750"/>
            <a:ext cx="17986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 userDrawn="1"/>
        </p:nvSpPr>
        <p:spPr>
          <a:xfrm>
            <a:off x="8382000" y="6381750"/>
            <a:ext cx="1071563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pl-PL" sz="1100" b="0" i="1">
                <a:latin typeface="Arial" pitchFamily="34" charset="0"/>
              </a:rPr>
              <a:t>Page </a:t>
            </a:r>
            <a:fld id="{540ABB0F-78A5-48AB-B012-1EFD235039B2}" type="slidenum">
              <a:rPr lang="pl-PL" sz="1100" b="0" i="1">
                <a:latin typeface="Arial" pitchFamily="34" charset="0"/>
              </a:rPr>
              <a:pPr algn="r" eaLnBrk="0" hangingPunct="0">
                <a:defRPr/>
              </a:pPr>
              <a:t>‹#›</a:t>
            </a:fld>
            <a:endParaRPr lang="pl-PL" sz="1100" b="0" i="1">
              <a:latin typeface="Arial" pitchFamily="34" charset="0"/>
            </a:endParaRPr>
          </a:p>
        </p:txBody>
      </p:sp>
      <p:sp>
        <p:nvSpPr>
          <p:cNvPr id="8" name="Line 7"/>
          <p:cNvSpPr>
            <a:spLocks noChangeShapeType="1"/>
          </p:cNvSpPr>
          <p:nvPr userDrawn="1"/>
        </p:nvSpPr>
        <p:spPr bwMode="auto">
          <a:xfrm>
            <a:off x="704850" y="6357938"/>
            <a:ext cx="8534400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GB" sz="2400" b="0"/>
          </a:p>
        </p:txBody>
      </p:sp>
      <p:sp>
        <p:nvSpPr>
          <p:cNvPr id="9" name="pole tekstowe 8"/>
          <p:cNvSpPr txBox="1"/>
          <p:nvPr userDrawn="1"/>
        </p:nvSpPr>
        <p:spPr>
          <a:xfrm>
            <a:off x="738188" y="6381750"/>
            <a:ext cx="800258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pl-PL" sz="1100" b="0" i="1">
                <a:latin typeface="Arial" pitchFamily="34" charset="0"/>
              </a:rPr>
              <a:t>Airbus-Poland </a:t>
            </a:r>
            <a:r>
              <a:rPr lang="pl-PL" sz="1100" b="0" i="1" err="1">
                <a:latin typeface="Arial" pitchFamily="34" charset="0"/>
              </a:rPr>
              <a:t>cooperation</a:t>
            </a:r>
            <a:r>
              <a:rPr lang="pl-PL" sz="1100" b="0" i="1">
                <a:latin typeface="Arial" pitchFamily="34" charset="0"/>
              </a:rPr>
              <a:t> model, DRAFT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 sz="2400" b="0">
                <a:latin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685800" y="1428750"/>
            <a:ext cx="8534400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GB" sz="2400" b="0"/>
          </a:p>
        </p:txBody>
      </p:sp>
      <p:pic>
        <p:nvPicPr>
          <p:cNvPr id="6" name="Picture 10" descr="logo TP alt white"/>
          <p:cNvPicPr>
            <a:picLocks noChangeAspect="1" noChangeArrowheads="1"/>
          </p:cNvPicPr>
          <p:nvPr userDrawn="1"/>
        </p:nvPicPr>
        <p:blipFill>
          <a:blip r:embed="rId2" cstate="print"/>
          <a:srcRect b="20000"/>
          <a:stretch>
            <a:fillRect/>
          </a:stretch>
        </p:blipFill>
        <p:spPr bwMode="auto">
          <a:xfrm>
            <a:off x="7440613" y="285750"/>
            <a:ext cx="17986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 userDrawn="1"/>
        </p:nvSpPr>
        <p:spPr>
          <a:xfrm>
            <a:off x="8382000" y="6381750"/>
            <a:ext cx="1071563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pl-PL" sz="1100" b="0" i="1">
                <a:latin typeface="Arial" pitchFamily="34" charset="0"/>
              </a:rPr>
              <a:t>Page </a:t>
            </a:r>
            <a:fld id="{845F9C9A-B374-4AE6-88BE-A244CD21CB4A}" type="slidenum">
              <a:rPr lang="pl-PL" sz="1100" b="0" i="1">
                <a:latin typeface="Arial" pitchFamily="34" charset="0"/>
              </a:rPr>
              <a:pPr algn="r" eaLnBrk="0" hangingPunct="0">
                <a:defRPr/>
              </a:pPr>
              <a:t>‹#›</a:t>
            </a:fld>
            <a:endParaRPr lang="pl-PL" sz="1100" b="0" i="1">
              <a:latin typeface="Arial" pitchFamily="34" charset="0"/>
            </a:endParaRPr>
          </a:p>
        </p:txBody>
      </p:sp>
      <p:sp>
        <p:nvSpPr>
          <p:cNvPr id="8" name="Line 7"/>
          <p:cNvSpPr>
            <a:spLocks noChangeShapeType="1"/>
          </p:cNvSpPr>
          <p:nvPr userDrawn="1"/>
        </p:nvSpPr>
        <p:spPr bwMode="auto">
          <a:xfrm>
            <a:off x="704850" y="6357938"/>
            <a:ext cx="8534400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GB" sz="2400" b="0"/>
          </a:p>
        </p:txBody>
      </p:sp>
      <p:sp>
        <p:nvSpPr>
          <p:cNvPr id="9" name="pole tekstowe 8"/>
          <p:cNvSpPr txBox="1"/>
          <p:nvPr userDrawn="1"/>
        </p:nvSpPr>
        <p:spPr>
          <a:xfrm>
            <a:off x="738188" y="6381750"/>
            <a:ext cx="800258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pl-PL" sz="1100" b="0" i="1">
                <a:latin typeface="Arial" pitchFamily="34" charset="0"/>
              </a:rPr>
              <a:t>Airbus-Poland </a:t>
            </a:r>
            <a:r>
              <a:rPr lang="pl-PL" sz="1100" b="0" i="1" err="1">
                <a:latin typeface="Arial" pitchFamily="34" charset="0"/>
              </a:rPr>
              <a:t>cooperation</a:t>
            </a:r>
            <a:r>
              <a:rPr lang="pl-PL" sz="1100" b="0" i="1">
                <a:latin typeface="Arial" pitchFamily="34" charset="0"/>
              </a:rPr>
              <a:t> model, DRAFT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 sz="2400" b="0">
                <a:latin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685800" y="1428750"/>
            <a:ext cx="8534400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GB" sz="2400" b="0"/>
          </a:p>
        </p:txBody>
      </p:sp>
      <p:pic>
        <p:nvPicPr>
          <p:cNvPr id="5" name="Picture 10" descr="logo TP alt white"/>
          <p:cNvPicPr>
            <a:picLocks noChangeAspect="1" noChangeArrowheads="1"/>
          </p:cNvPicPr>
          <p:nvPr userDrawn="1"/>
        </p:nvPicPr>
        <p:blipFill>
          <a:blip r:embed="rId2" cstate="print"/>
          <a:srcRect b="20000"/>
          <a:stretch>
            <a:fillRect/>
          </a:stretch>
        </p:blipFill>
        <p:spPr bwMode="auto">
          <a:xfrm>
            <a:off x="7440613" y="285750"/>
            <a:ext cx="17986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 userDrawn="1"/>
        </p:nvSpPr>
        <p:spPr>
          <a:xfrm>
            <a:off x="8382000" y="6381750"/>
            <a:ext cx="1071563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pl-PL" sz="1100" b="0" i="1">
                <a:latin typeface="Arial" pitchFamily="34" charset="0"/>
              </a:rPr>
              <a:t>Page </a:t>
            </a:r>
            <a:fld id="{468BC665-20B2-4F21-8ACE-CE1A8CE4432F}" type="slidenum">
              <a:rPr lang="pl-PL" sz="1100" b="0" i="1">
                <a:latin typeface="Arial" pitchFamily="34" charset="0"/>
              </a:rPr>
              <a:pPr algn="r" eaLnBrk="0" hangingPunct="0">
                <a:defRPr/>
              </a:pPr>
              <a:t>‹#›</a:t>
            </a:fld>
            <a:endParaRPr lang="pl-PL" sz="1100" b="0" i="1">
              <a:latin typeface="Arial" pitchFamily="34" charset="0"/>
            </a:endParaRPr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704850" y="6357938"/>
            <a:ext cx="8534400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GB" sz="2400" b="0"/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738188" y="6381750"/>
            <a:ext cx="800258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pl-PL" sz="1100" b="0" i="1">
                <a:latin typeface="Arial" pitchFamily="34" charset="0"/>
              </a:rPr>
              <a:t>Airbus-Poland </a:t>
            </a:r>
            <a:r>
              <a:rPr lang="pl-PL" sz="1100" b="0" i="1" err="1">
                <a:latin typeface="Arial" pitchFamily="34" charset="0"/>
              </a:rPr>
              <a:t>cooperation</a:t>
            </a:r>
            <a:r>
              <a:rPr lang="pl-PL" sz="1100" b="0" i="1">
                <a:latin typeface="Arial" pitchFamily="34" charset="0"/>
              </a:rPr>
              <a:t> model, DRAFT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 sz="2400" b="0">
                <a:latin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42938"/>
            <a:ext cx="84201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tytułu z Wzorca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571625"/>
            <a:ext cx="842010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tekstu z Wzorca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1428750"/>
            <a:ext cx="8534400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GB" sz="2400" b="0"/>
          </a:p>
        </p:txBody>
      </p:sp>
      <p:pic>
        <p:nvPicPr>
          <p:cNvPr id="7173" name="Picture 10" descr="logo TP alt white"/>
          <p:cNvPicPr>
            <a:picLocks noChangeAspect="1" noChangeArrowheads="1"/>
          </p:cNvPicPr>
          <p:nvPr userDrawn="1"/>
        </p:nvPicPr>
        <p:blipFill>
          <a:blip r:embed="rId14" cstate="print"/>
          <a:srcRect b="20000"/>
          <a:stretch>
            <a:fillRect/>
          </a:stretch>
        </p:blipFill>
        <p:spPr bwMode="auto">
          <a:xfrm>
            <a:off x="7440613" y="285750"/>
            <a:ext cx="17986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 userDrawn="1"/>
        </p:nvSpPr>
        <p:spPr>
          <a:xfrm>
            <a:off x="8382000" y="6381750"/>
            <a:ext cx="1071563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pl-PL" sz="1100" b="0" i="1">
                <a:latin typeface="Arial" pitchFamily="34" charset="0"/>
              </a:rPr>
              <a:t>Page </a:t>
            </a:r>
            <a:fld id="{375EDEE4-D1BF-4D22-83AC-1E8683397200}" type="slidenum">
              <a:rPr lang="pl-PL" sz="1100" b="0" i="1">
                <a:latin typeface="Arial" pitchFamily="34" charset="0"/>
              </a:rPr>
              <a:pPr algn="r" eaLnBrk="0" hangingPunct="0">
                <a:defRPr/>
              </a:pPr>
              <a:t>‹#›</a:t>
            </a:fld>
            <a:endParaRPr lang="pl-PL" sz="1100" b="0" i="1">
              <a:latin typeface="Arial" pitchFamily="34" charset="0"/>
            </a:endParaRPr>
          </a:p>
        </p:txBody>
      </p:sp>
      <p:sp>
        <p:nvSpPr>
          <p:cNvPr id="9" name="Line 7"/>
          <p:cNvSpPr>
            <a:spLocks noChangeShapeType="1"/>
          </p:cNvSpPr>
          <p:nvPr userDrawn="1"/>
        </p:nvSpPr>
        <p:spPr bwMode="auto">
          <a:xfrm>
            <a:off x="704850" y="6357938"/>
            <a:ext cx="8534400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GB" sz="2400" b="0"/>
          </a:p>
        </p:txBody>
      </p:sp>
      <p:sp>
        <p:nvSpPr>
          <p:cNvPr id="10" name="pole tekstowe 9"/>
          <p:cNvSpPr txBox="1"/>
          <p:nvPr userDrawn="1"/>
        </p:nvSpPr>
        <p:spPr>
          <a:xfrm>
            <a:off x="738188" y="6381750"/>
            <a:ext cx="8002587" cy="428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endParaRPr lang="pl-PL" sz="1100" b="0" i="1"/>
          </a:p>
          <a:p>
            <a:pPr eaLnBrk="0" hangingPunct="0">
              <a:defRPr/>
            </a:pPr>
            <a:endParaRPr lang="pl-PL" sz="1100" b="0" i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6" r:id="rId1"/>
    <p:sldLayoutId id="2147484533" r:id="rId2"/>
    <p:sldLayoutId id="2147484547" r:id="rId3"/>
    <p:sldLayoutId id="2147484548" r:id="rId4"/>
    <p:sldLayoutId id="2147484549" r:id="rId5"/>
    <p:sldLayoutId id="2147484550" r:id="rId6"/>
    <p:sldLayoutId id="2147484551" r:id="rId7"/>
    <p:sldLayoutId id="2147484552" r:id="rId8"/>
    <p:sldLayoutId id="2147484553" r:id="rId9"/>
    <p:sldLayoutId id="2147484554" r:id="rId10"/>
    <p:sldLayoutId id="2147484555" r:id="rId11"/>
    <p:sldLayoutId id="2147484534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8195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0"/>
              </a:spcBef>
              <a:defRPr sz="1200" b="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0"/>
              </a:spcBef>
              <a:defRPr sz="1200" b="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0"/>
              </a:spcBef>
              <a:defRPr sz="1200" b="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A57F33F-C8EF-4B1C-B92B-26BFA99DBED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5" r:id="rId1"/>
    <p:sldLayoutId id="2147484536" r:id="rId2"/>
    <p:sldLayoutId id="2147484537" r:id="rId3"/>
    <p:sldLayoutId id="2147484538" r:id="rId4"/>
    <p:sldLayoutId id="2147484539" r:id="rId5"/>
    <p:sldLayoutId id="2147484540" r:id="rId6"/>
    <p:sldLayoutId id="2147484541" r:id="rId7"/>
    <p:sldLayoutId id="2147484542" r:id="rId8"/>
    <p:sldLayoutId id="2147484543" r:id="rId9"/>
    <p:sldLayoutId id="2147484544" r:id="rId10"/>
    <p:sldLayoutId id="214748454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pl/url?sa=i&amp;rct=j&amp;q=&amp;esrc=s&amp;frm=1&amp;source=images&amp;cd=&amp;cad=rja&amp;uact=8&amp;ved=0CAcQjRw&amp;url=http://mkm.polsl.pl/archiwum/?page_id=2667&amp;lang=en&amp;ei=DttYVfzdB6acygPMuIHQBw&amp;bvm=bv.93564037,d.bGQ&amp;psig=AFQjCNFJn6oh4cRVYL89k4GAHQL75FQ5PA&amp;ust=1431972996040215" TargetMode="External"/><Relationship Id="rId13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4.gif"/><Relationship Id="rId12" Type="http://schemas.openxmlformats.org/officeDocument/2006/relationships/hyperlink" Target="http://www.google.pl/url?sa=i&amp;rct=j&amp;q=&amp;esrc=s&amp;frm=1&amp;source=images&amp;cd=&amp;cad=rja&amp;uact=8&amp;ved=0CAcQjRw&amp;url=http://www.baltic-coatings.pl/index.php?page=news&amp;nid=8&amp;ei=19tYVYWPAsOiyAPzuYCYCA&amp;bvm=bv.93564037,d.bGQ&amp;psig=AFQjCNH2mNzjycR8cSPhKd5uoRW-6dAcXA&amp;ust=1431973172162836" TargetMode="Externa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pl/url?sa=i&amp;rct=j&amp;q=&amp;esrc=s&amp;frm=1&amp;source=images&amp;cd=&amp;cad=rja&amp;uact=8&amp;ved=0CAcQjRw&amp;url=http://www.ios.krakow.pl/CITiMRTW/&amp;ei=VtpYVYiyG4eeywPE44GIBw&amp;bvm=bv.93564037,d.bGQ&amp;psig=AFQjCNEU5lVfKUqBIWrclAmqrfOBgEQ_Jw&amp;ust=1431972808600123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gif"/><Relationship Id="rId10" Type="http://schemas.openxmlformats.org/officeDocument/2006/relationships/hyperlink" Target="http://www.google.pl/url?sa=i&amp;rct=j&amp;q=&amp;esrc=s&amp;frm=1&amp;source=images&amp;cd=&amp;cad=rja&amp;uact=8&amp;ved=0CAcQjRw&amp;url=http://fiza.pl/&amp;ei=fdtYVc75DOPQygP-o4HQBg&amp;bvm=bv.93564037,d.bGQ&amp;psig=AFQjCNEmrPN6UqvhGfNh8KrQNaoa8x8N4g&amp;ust=1431973092654023" TargetMode="External"/><Relationship Id="rId4" Type="http://schemas.openxmlformats.org/officeDocument/2006/relationships/hyperlink" Target="http://www.google.pl/url?sa=i&amp;rct=j&amp;q=&amp;esrc=s&amp;frm=1&amp;source=images&amp;cd=&amp;cad=rja&amp;uact=8&amp;ved=0CAcQjRw&amp;url=http://www.etpsmr.org/?wpl_causes_category=academia-and-research&amp;ei=_9lYVdvkEum6ygO-toHoBg&amp;bvm=bv.93564037,d.bGQ&amp;psig=AFQjCNGUbqSrGEH14FaOxrgqRnWHUptmbA&amp;ust=1431972732537491" TargetMode="External"/><Relationship Id="rId9" Type="http://schemas.openxmlformats.org/officeDocument/2006/relationships/image" Target="../media/image5.jpeg"/><Relationship Id="rId14" Type="http://schemas.openxmlformats.org/officeDocument/2006/relationships/hyperlink" Target="http://www.google.pl/url?sa=i&amp;rct=j&amp;q=&amp;esrc=s&amp;frm=1&amp;source=images&amp;cd=&amp;cad=rja&amp;uact=8&amp;ved=0CAcQjRw&amp;url=http://www.imp.edu.pl/cert/&amp;ei=3dxYVcSyNob9ywOXzIHwBg&amp;bvm=bv.93564037,d.bGQ&amp;psig=AFQjCNGolIDcqdjmHWY6_IRYy-u8rNIibw&amp;ust=1431973442524745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>
          <a:xfrm>
            <a:off x="704850" y="1035843"/>
            <a:ext cx="8496300" cy="4786313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endParaRPr lang="en-GB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FontTx/>
              <a:buNone/>
              <a:defRPr/>
            </a:pPr>
            <a:endParaRPr lang="en-GB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</a:rPr>
              <a:t>The Technology Partners Foundation</a:t>
            </a:r>
          </a:p>
          <a:p>
            <a:pPr marL="0" indent="0" algn="ctr">
              <a:buFontTx/>
              <a:buNone/>
              <a:defRPr/>
            </a:pPr>
            <a:endParaRPr lang="en-GB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en-GB" sz="2800" b="1" dirty="0" smtClean="0">
                <a:solidFill>
                  <a:schemeClr val="accent2">
                    <a:lumMod val="75000"/>
                  </a:schemeClr>
                </a:solidFill>
              </a:rPr>
              <a:t>Michał Towpik</a:t>
            </a:r>
          </a:p>
          <a:p>
            <a:pPr marL="0" indent="0" algn="ctr">
              <a:buFontTx/>
              <a:buNone/>
              <a:defRPr/>
            </a:pPr>
            <a:endParaRPr lang="pl-PL" sz="2400" i="1" dirty="0" smtClean="0"/>
          </a:p>
          <a:p>
            <a:pPr marL="0" indent="0" algn="ctr">
              <a:buFontTx/>
              <a:buNone/>
              <a:defRPr/>
            </a:pPr>
            <a:endParaRPr lang="en-GB" sz="2400" i="1" dirty="0" smtClean="0"/>
          </a:p>
          <a:p>
            <a:pPr marL="0" indent="0" algn="ctr">
              <a:buFontTx/>
              <a:buNone/>
              <a:defRPr/>
            </a:pPr>
            <a:r>
              <a:rPr lang="ru-RU" sz="2400" i="1" dirty="0" smtClean="0"/>
              <a:t>Інформаційний день програми Горизонт-2020</a:t>
            </a:r>
          </a:p>
          <a:p>
            <a:pPr marL="0" indent="0" algn="ctr">
              <a:buFontTx/>
              <a:buNone/>
              <a:defRPr/>
            </a:pPr>
            <a:r>
              <a:rPr lang="ru-RU" sz="2400" i="1" dirty="0" smtClean="0"/>
              <a:t>за напрямом «Нанонауки, нанотехнології, матеріали та нові технології виробництва»</a:t>
            </a:r>
          </a:p>
          <a:p>
            <a:pPr marL="0" indent="0" algn="ctr">
              <a:buFontTx/>
              <a:buNone/>
              <a:defRPr/>
            </a:pPr>
            <a:r>
              <a:rPr lang="ru-RU" sz="2400" i="1" dirty="0" smtClean="0"/>
              <a:t>25 травня 2016 р., Київ</a:t>
            </a:r>
            <a:endParaRPr lang="en-GB" sz="2400" i="1" dirty="0" smtClean="0"/>
          </a:p>
          <a:p>
            <a:pPr marL="0" indent="0" algn="ctr">
              <a:buFontTx/>
              <a:buNone/>
              <a:defRPr/>
            </a:pPr>
            <a:endParaRPr lang="en-GB" sz="18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FontTx/>
              <a:buNone/>
              <a:defRPr/>
            </a:pPr>
            <a:endParaRPr lang="en-GB" sz="1800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>
          <a:xfrm>
            <a:off x="742950" y="642938"/>
            <a:ext cx="8420100" cy="785812"/>
          </a:xfrm>
        </p:spPr>
        <p:txBody>
          <a:bodyPr/>
          <a:lstStyle/>
          <a:p>
            <a:pPr>
              <a:defRPr/>
            </a:pPr>
            <a:r>
              <a:rPr lang="en-GB" sz="2400" smtClean="0">
                <a:solidFill>
                  <a:schemeClr val="accent2">
                    <a:lumMod val="75000"/>
                  </a:schemeClr>
                </a:solidFill>
              </a:rPr>
              <a:t>What is TECHNOLOGY PARTNERS Foundation</a:t>
            </a:r>
          </a:p>
        </p:txBody>
      </p:sp>
      <p:sp>
        <p:nvSpPr>
          <p:cNvPr id="21507" name="Symbol zastępczy zawartości 2"/>
          <p:cNvSpPr>
            <a:spLocks noGrp="1"/>
          </p:cNvSpPr>
          <p:nvPr>
            <p:ph idx="1"/>
          </p:nvPr>
        </p:nvSpPr>
        <p:spPr>
          <a:xfrm>
            <a:off x="742950" y="1714500"/>
            <a:ext cx="8496300" cy="478631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Ø"/>
            </a:pPr>
            <a:r>
              <a:rPr lang="en-GB" sz="1800" b="1" smtClean="0"/>
              <a:t>RTO, Advanced Technology Centre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Ø"/>
            </a:pPr>
            <a:r>
              <a:rPr lang="en-GB" sz="1800" b="1" smtClean="0"/>
              <a:t>Specialised in Research, Development and Innovation Management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Ø"/>
            </a:pPr>
            <a:r>
              <a:rPr lang="en-GB" sz="1800" b="1" smtClean="0"/>
              <a:t>Focus on performance of large, interdisciplinary projects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Ø"/>
            </a:pPr>
            <a:r>
              <a:rPr lang="en-GB" sz="1800" b="1" smtClean="0"/>
              <a:t>Private, Non-for Profit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Ø"/>
            </a:pPr>
            <a:r>
              <a:rPr lang="en-GB" sz="1800" b="1" smtClean="0"/>
              <a:t>Coordinator of the TECHNOLOGY PARTNERS Consortium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>
          <a:xfrm>
            <a:off x="742950" y="642938"/>
            <a:ext cx="8420100" cy="785812"/>
          </a:xfrm>
        </p:spPr>
        <p:txBody>
          <a:bodyPr/>
          <a:lstStyle/>
          <a:p>
            <a:pPr>
              <a:defRPr/>
            </a:pPr>
            <a:r>
              <a:rPr lang="en-GB" sz="2400" smtClean="0">
                <a:solidFill>
                  <a:schemeClr val="accent2">
                    <a:lumMod val="75000"/>
                  </a:schemeClr>
                </a:solidFill>
              </a:rPr>
              <a:t>The TECHNOLOGY PARTNERS Consortium</a:t>
            </a:r>
          </a:p>
        </p:txBody>
      </p:sp>
      <p:sp>
        <p:nvSpPr>
          <p:cNvPr id="21507" name="Symbol zastępczy zawartości 2"/>
          <p:cNvSpPr>
            <a:spLocks noGrp="1"/>
          </p:cNvSpPr>
          <p:nvPr>
            <p:ph idx="1"/>
          </p:nvPr>
        </p:nvSpPr>
        <p:spPr>
          <a:xfrm>
            <a:off x="742950" y="1556792"/>
            <a:ext cx="8496300" cy="149847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en-GB" sz="1800" b="1" smtClean="0"/>
              <a:t>8 multidisciplinary RTOs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en-GB" sz="1800" b="1" smtClean="0"/>
              <a:t>+1500 researchers; EUR +100 million of revenues / year</a:t>
            </a:r>
          </a:p>
        </p:txBody>
      </p:sp>
      <p:grpSp>
        <p:nvGrpSpPr>
          <p:cNvPr id="13" name="Grupa 12"/>
          <p:cNvGrpSpPr/>
          <p:nvPr/>
        </p:nvGrpSpPr>
        <p:grpSpPr>
          <a:xfrm>
            <a:off x="416496" y="4293096"/>
            <a:ext cx="6264696" cy="1295401"/>
            <a:chOff x="416496" y="4293096"/>
            <a:chExt cx="6264696" cy="1295401"/>
          </a:xfrm>
        </p:grpSpPr>
        <p:pic>
          <p:nvPicPr>
            <p:cNvPr id="15" name="Picture 2" descr="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6496" y="4293096"/>
              <a:ext cx="6191250" cy="1295401"/>
            </a:xfrm>
            <a:prstGeom prst="rect">
              <a:avLst/>
            </a:prstGeom>
            <a:noFill/>
          </p:spPr>
        </p:pic>
        <p:sp>
          <p:nvSpPr>
            <p:cNvPr id="16" name="Prostokąt 15"/>
            <p:cNvSpPr/>
            <p:nvPr/>
          </p:nvSpPr>
          <p:spPr bwMode="auto">
            <a:xfrm>
              <a:off x="1568624" y="4581128"/>
              <a:ext cx="5112568" cy="86409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7" name="Picture 2" descr="http://www.etpsmr.org/wp-content/uploads/2015/03/IMN-Logo-for-web-260x14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5552" y="2708920"/>
            <a:ext cx="2089147" cy="1165102"/>
          </a:xfrm>
          <a:prstGeom prst="rect">
            <a:avLst/>
          </a:prstGeom>
          <a:noFill/>
        </p:spPr>
      </p:pic>
      <p:sp>
        <p:nvSpPr>
          <p:cNvPr id="18" name="Prostokąt 17"/>
          <p:cNvSpPr/>
          <p:nvPr/>
        </p:nvSpPr>
        <p:spPr bwMode="auto">
          <a:xfrm>
            <a:off x="1064568" y="4725144"/>
            <a:ext cx="2144688" cy="4320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eaLnBrk="0" hangingPunct="0"/>
            <a:r>
              <a:rPr lang="en-GB" sz="1200" b="0" i="1" smtClean="0">
                <a:ea typeface="ＭＳ Ｐゴシック" charset="0"/>
              </a:rPr>
              <a:t>Air Force Institute of Technology</a:t>
            </a:r>
            <a:endParaRPr kumimoji="0" lang="en-GB" sz="1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Prostokąt 18"/>
          <p:cNvSpPr/>
          <p:nvPr/>
        </p:nvSpPr>
        <p:spPr bwMode="auto">
          <a:xfrm>
            <a:off x="1208584" y="3861048"/>
            <a:ext cx="2144688" cy="4320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eaLnBrk="0" hangingPunct="0"/>
            <a:r>
              <a:rPr lang="en-GB" sz="1200" b="0" i="1" smtClean="0">
                <a:ea typeface="ＭＳ Ｐゴシック" charset="0"/>
              </a:rPr>
              <a:t>Institute of Advanced Manufacturing Technology</a:t>
            </a:r>
            <a:endParaRPr kumimoji="0" lang="en-GB" sz="1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Prostokąt 19"/>
          <p:cNvSpPr/>
          <p:nvPr/>
        </p:nvSpPr>
        <p:spPr bwMode="auto">
          <a:xfrm>
            <a:off x="6177136" y="3068960"/>
            <a:ext cx="2144688" cy="4320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GB" sz="1200" b="0" i="1" smtClean="0">
                <a:ea typeface="ＭＳ Ｐゴシック" charset="0"/>
              </a:rPr>
              <a:t>Institute of Applied Optics</a:t>
            </a:r>
            <a:endParaRPr kumimoji="0" lang="en-GB" sz="1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Prostokąt 20"/>
          <p:cNvSpPr/>
          <p:nvPr/>
        </p:nvSpPr>
        <p:spPr bwMode="auto">
          <a:xfrm>
            <a:off x="1136576" y="5661248"/>
            <a:ext cx="2144688" cy="4320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eaLnBrk="0" hangingPunct="0"/>
            <a:r>
              <a:rPr lang="en-GB" sz="1200" b="0" i="1" smtClean="0">
                <a:ea typeface="ＭＳ Ｐゴシック" charset="0"/>
              </a:rPr>
              <a:t>Institute of Aviation</a:t>
            </a:r>
            <a:endParaRPr kumimoji="0" lang="en-GB" sz="1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Prostokąt 21"/>
          <p:cNvSpPr/>
          <p:nvPr/>
        </p:nvSpPr>
        <p:spPr bwMode="auto">
          <a:xfrm>
            <a:off x="6321152" y="4797152"/>
            <a:ext cx="1810000" cy="4320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GB" sz="1200" b="0" i="1" smtClean="0">
                <a:ea typeface="ＭＳ Ｐゴシック" charset="0"/>
              </a:rPr>
              <a:t>Institute of Logistics and Warehousing</a:t>
            </a:r>
            <a:endParaRPr kumimoji="0" lang="en-GB" sz="1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Prostokąt 22"/>
          <p:cNvSpPr/>
          <p:nvPr/>
        </p:nvSpPr>
        <p:spPr bwMode="auto">
          <a:xfrm>
            <a:off x="1712640" y="3068960"/>
            <a:ext cx="1928664" cy="4320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eaLnBrk="0" hangingPunct="0"/>
            <a:r>
              <a:rPr lang="en-GB" sz="1200" b="0" i="1" smtClean="0">
                <a:ea typeface="ＭＳ Ｐゴシック" charset="0"/>
              </a:rPr>
              <a:t>Institute of Non-Ferrous Metals</a:t>
            </a:r>
            <a:endParaRPr kumimoji="0" lang="en-GB" sz="1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Prostokąt 23"/>
          <p:cNvSpPr/>
          <p:nvPr/>
        </p:nvSpPr>
        <p:spPr bwMode="auto">
          <a:xfrm>
            <a:off x="6249144" y="5661248"/>
            <a:ext cx="2144688" cy="4320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GB" sz="1200" b="0" i="1" smtClean="0">
                <a:ea typeface="ＭＳ Ｐゴシック" charset="0"/>
              </a:rPr>
              <a:t>Institute of Precision Mechanics</a:t>
            </a:r>
            <a:endParaRPr kumimoji="0" lang="en-GB" sz="1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Prostokąt 24"/>
          <p:cNvSpPr/>
          <p:nvPr/>
        </p:nvSpPr>
        <p:spPr bwMode="auto">
          <a:xfrm>
            <a:off x="6321152" y="4005064"/>
            <a:ext cx="2144688" cy="4320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GB" sz="1200" b="0" i="1" smtClean="0">
                <a:ea typeface="ＭＳ Ｐゴシック" charset="0"/>
              </a:rPr>
              <a:t>Road and Bridge Research Institute</a:t>
            </a:r>
            <a:endParaRPr kumimoji="0" lang="en-GB" sz="1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6" name="Picture 4" descr="http://www.ios.krakow.pl/CITiMRTW/Grafika/logo001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2480" y="3861048"/>
            <a:ext cx="1152128" cy="440139"/>
          </a:xfrm>
          <a:prstGeom prst="rect">
            <a:avLst/>
          </a:prstGeom>
          <a:noFill/>
        </p:spPr>
      </p:pic>
      <p:pic>
        <p:nvPicPr>
          <p:cNvPr id="27" name="Picture 8" descr="http://mkm.polsl.pl/wp-content/uploads/2013/01/instytut-lotnictwa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8544" y="5589240"/>
            <a:ext cx="958652" cy="718989"/>
          </a:xfrm>
          <a:prstGeom prst="rect">
            <a:avLst/>
          </a:prstGeom>
          <a:noFill/>
        </p:spPr>
      </p:pic>
      <p:pic>
        <p:nvPicPr>
          <p:cNvPr id="28" name="Picture 10" descr="http://fiza.pl/patronat/inos1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65368" y="2924944"/>
            <a:ext cx="833610" cy="720478"/>
          </a:xfrm>
          <a:prstGeom prst="rect">
            <a:avLst/>
          </a:prstGeom>
          <a:noFill/>
        </p:spPr>
      </p:pic>
      <p:pic>
        <p:nvPicPr>
          <p:cNvPr id="29" name="Picture 12" descr="http://www.baltic-coatings.pl/files/Image/logo1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3664" y="3933056"/>
            <a:ext cx="1462336" cy="612600"/>
          </a:xfrm>
          <a:prstGeom prst="rect">
            <a:avLst/>
          </a:prstGeom>
          <a:noFill/>
        </p:spPr>
      </p:pic>
      <p:pic>
        <p:nvPicPr>
          <p:cNvPr id="30" name="Picture 16" descr="http://www.imp.edu.pl/cert/gify/imp.gif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77336" y="5517232"/>
            <a:ext cx="1428750" cy="657226"/>
          </a:xfrm>
          <a:prstGeom prst="rect">
            <a:avLst/>
          </a:prstGeom>
          <a:noFill/>
        </p:spPr>
      </p:pic>
      <p:sp>
        <p:nvSpPr>
          <p:cNvPr id="32" name="Elipsa 31"/>
          <p:cNvSpPr/>
          <p:nvPr/>
        </p:nvSpPr>
        <p:spPr bwMode="auto">
          <a:xfrm>
            <a:off x="3872880" y="4149080"/>
            <a:ext cx="1800200" cy="108012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3944888" y="4365104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smtClean="0"/>
              <a:t>TECHNOLOGY PARTNERS FOUNDATION</a:t>
            </a:r>
            <a:endParaRPr lang="en-GB" sz="1400"/>
          </a:p>
        </p:txBody>
      </p:sp>
      <p:sp>
        <p:nvSpPr>
          <p:cNvPr id="34" name="Strzałka w lewo 33"/>
          <p:cNvSpPr/>
          <p:nvPr/>
        </p:nvSpPr>
        <p:spPr bwMode="auto">
          <a:xfrm rot="3087553">
            <a:off x="3638637" y="3492228"/>
            <a:ext cx="888893" cy="416362"/>
          </a:xfrm>
          <a:prstGeom prst="left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Strzałka w lewo 34"/>
          <p:cNvSpPr/>
          <p:nvPr/>
        </p:nvSpPr>
        <p:spPr bwMode="auto">
          <a:xfrm rot="1736133">
            <a:off x="3383804" y="3971292"/>
            <a:ext cx="552310" cy="416362"/>
          </a:xfrm>
          <a:prstGeom prst="left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Strzałka w lewo 35"/>
          <p:cNvSpPr/>
          <p:nvPr/>
        </p:nvSpPr>
        <p:spPr bwMode="auto">
          <a:xfrm rot="20687535">
            <a:off x="3291283" y="4625272"/>
            <a:ext cx="531962" cy="416362"/>
          </a:xfrm>
          <a:prstGeom prst="left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Strzałka w lewo 36"/>
          <p:cNvSpPr/>
          <p:nvPr/>
        </p:nvSpPr>
        <p:spPr bwMode="auto">
          <a:xfrm rot="13335661">
            <a:off x="5255632" y="5355547"/>
            <a:ext cx="964965" cy="416362"/>
          </a:xfrm>
          <a:prstGeom prst="left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Strzałka w lewo 37"/>
          <p:cNvSpPr/>
          <p:nvPr/>
        </p:nvSpPr>
        <p:spPr bwMode="auto">
          <a:xfrm rot="19579316">
            <a:off x="3223106" y="5332443"/>
            <a:ext cx="1017805" cy="416362"/>
          </a:xfrm>
          <a:prstGeom prst="left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Strzałka w lewo 38"/>
          <p:cNvSpPr/>
          <p:nvPr/>
        </p:nvSpPr>
        <p:spPr bwMode="auto">
          <a:xfrm rot="8037438">
            <a:off x="5170086" y="3571491"/>
            <a:ext cx="972930" cy="416362"/>
          </a:xfrm>
          <a:prstGeom prst="left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Strzałka w lewo 39"/>
          <p:cNvSpPr/>
          <p:nvPr/>
        </p:nvSpPr>
        <p:spPr bwMode="auto">
          <a:xfrm rot="11582765">
            <a:off x="5740359" y="4783326"/>
            <a:ext cx="523554" cy="416362"/>
          </a:xfrm>
          <a:prstGeom prst="left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Strzałka w lewo 40"/>
          <p:cNvSpPr/>
          <p:nvPr/>
        </p:nvSpPr>
        <p:spPr bwMode="auto">
          <a:xfrm rot="9324295">
            <a:off x="5743107" y="4167458"/>
            <a:ext cx="524278" cy="416362"/>
          </a:xfrm>
          <a:prstGeom prst="left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2" name="Picture 4" descr="Instytut Logistyki i Magazynowania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05328" y="4797152"/>
            <a:ext cx="1228725" cy="523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>
          <a:xfrm>
            <a:off x="742950" y="642938"/>
            <a:ext cx="8420100" cy="785812"/>
          </a:xfrm>
        </p:spPr>
        <p:txBody>
          <a:bodyPr/>
          <a:lstStyle/>
          <a:p>
            <a:pPr>
              <a:defRPr/>
            </a:pPr>
            <a:r>
              <a:rPr lang="en-GB" sz="2400" smtClean="0">
                <a:solidFill>
                  <a:schemeClr val="accent2">
                    <a:lumMod val="75000"/>
                  </a:schemeClr>
                </a:solidFill>
              </a:rPr>
              <a:t>Focus of our activities and strenghts</a:t>
            </a:r>
          </a:p>
        </p:txBody>
      </p:sp>
      <p:sp>
        <p:nvSpPr>
          <p:cNvPr id="21507" name="Symbol zastępczy zawartości 2"/>
          <p:cNvSpPr>
            <a:spLocks noGrp="1"/>
          </p:cNvSpPr>
          <p:nvPr>
            <p:ph idx="1"/>
          </p:nvPr>
        </p:nvSpPr>
        <p:spPr>
          <a:xfrm>
            <a:off x="742950" y="1714500"/>
            <a:ext cx="8496300" cy="478631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smtClean="0"/>
              <a:t>Key activities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GB" smtClean="0"/>
              <a:t>Generation of R&amp;D projects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GB" smtClean="0"/>
              <a:t>Long-term relationship with industrial clients and research partners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GB" smtClean="0"/>
              <a:t>Financing of research: private, European, national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GB" smtClean="0"/>
              <a:t>Formation of multidisciplinary research teams and research infrastructure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GB" smtClean="0"/>
              <a:t>Project performance / management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GB" smtClean="0"/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smtClean="0"/>
              <a:t>Strenghts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GB" smtClean="0"/>
              <a:t>Networking and contacts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GB" smtClean="0"/>
              <a:t>Entrepreneurship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GB" smtClean="0"/>
              <a:t>Management skills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GB" smtClean="0"/>
              <a:t>Focus on quality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GB" smtClean="0"/>
              <a:t>Knowledge of financing possibilities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>
          <a:xfrm>
            <a:off x="742950" y="642938"/>
            <a:ext cx="8420100" cy="785812"/>
          </a:xfrm>
        </p:spPr>
        <p:txBody>
          <a:bodyPr/>
          <a:lstStyle/>
          <a:p>
            <a:pPr>
              <a:defRPr/>
            </a:pPr>
            <a:r>
              <a:rPr lang="pl-PL" sz="2400" dirty="0" err="1" smtClean="0">
                <a:solidFill>
                  <a:schemeClr val="accent2">
                    <a:lumMod val="75000"/>
                  </a:schemeClr>
                </a:solidFill>
              </a:rPr>
              <a:t>Example</a:t>
            </a:r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</a:rPr>
              <a:t> of </a:t>
            </a:r>
            <a:r>
              <a:rPr lang="pl-PL" sz="2400" dirty="0" err="1" smtClean="0">
                <a:solidFill>
                  <a:schemeClr val="accent2">
                    <a:lumMod val="75000"/>
                  </a:schemeClr>
                </a:solidFill>
              </a:rPr>
              <a:t>using</a:t>
            </a:r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</a:rPr>
              <a:t> EU </a:t>
            </a:r>
            <a:r>
              <a:rPr lang="pl-PL" sz="2400" dirty="0" err="1" smtClean="0">
                <a:solidFill>
                  <a:schemeClr val="accent2">
                    <a:lumMod val="75000"/>
                  </a:schemeClr>
                </a:solidFill>
              </a:rPr>
              <a:t>funding</a:t>
            </a:r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</a:rPr>
              <a:t> for </a:t>
            </a:r>
            <a:r>
              <a:rPr lang="pl-PL" sz="2400" dirty="0" err="1" smtClean="0">
                <a:solidFill>
                  <a:schemeClr val="accent2">
                    <a:lumMod val="75000"/>
                  </a:schemeClr>
                </a:solidFill>
              </a:rPr>
              <a:t>research</a:t>
            </a:r>
            <a:endParaRPr lang="en-GB" sz="24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507" name="Symbol zastępczy zawartości 2"/>
          <p:cNvSpPr>
            <a:spLocks noGrp="1"/>
          </p:cNvSpPr>
          <p:nvPr>
            <p:ph idx="1"/>
          </p:nvPr>
        </p:nvSpPr>
        <p:spPr>
          <a:xfrm>
            <a:off x="742950" y="1714500"/>
            <a:ext cx="8496300" cy="4786313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dirty="0" smtClean="0"/>
              <a:t>2006 	</a:t>
            </a:r>
            <a:r>
              <a:rPr lang="pl-PL" sz="1400" dirty="0" err="1" smtClean="0"/>
              <a:t>Signature</a:t>
            </a:r>
            <a:r>
              <a:rPr lang="pl-PL" sz="1400" dirty="0" smtClean="0"/>
              <a:t> of a Framework </a:t>
            </a:r>
            <a:r>
              <a:rPr lang="pl-PL" sz="1400" dirty="0" err="1" smtClean="0"/>
              <a:t>Agreement</a:t>
            </a:r>
            <a:r>
              <a:rPr lang="pl-PL" sz="1400" dirty="0" smtClean="0"/>
              <a:t> for </a:t>
            </a:r>
            <a:r>
              <a:rPr lang="pl-PL" sz="1400" dirty="0" err="1" smtClean="0"/>
              <a:t>R&amp;D</a:t>
            </a:r>
            <a:r>
              <a:rPr lang="pl-PL" sz="1400" dirty="0" smtClean="0"/>
              <a:t> </a:t>
            </a:r>
            <a:r>
              <a:rPr lang="pl-PL" sz="1400" dirty="0" err="1" smtClean="0"/>
              <a:t>cooperation</a:t>
            </a:r>
            <a:r>
              <a:rPr lang="pl-PL" sz="1400" dirty="0" smtClean="0"/>
              <a:t> </a:t>
            </a:r>
            <a:r>
              <a:rPr lang="pl-PL" sz="1400" dirty="0" err="1" smtClean="0"/>
              <a:t>with</a:t>
            </a:r>
            <a:r>
              <a:rPr lang="pl-PL" sz="1400" dirty="0" smtClean="0"/>
              <a:t> Airbus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14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dirty="0" smtClean="0"/>
              <a:t>2007-08	ELECTROPOL: </a:t>
            </a:r>
            <a:r>
              <a:rPr lang="en-US" sz="1400" dirty="0" smtClean="0"/>
              <a:t>Electro-conductive polymer matrix composites with</a:t>
            </a:r>
            <a:r>
              <a:rPr lang="pl-PL" sz="1400" dirty="0" smtClean="0"/>
              <a:t> i</a:t>
            </a:r>
            <a:r>
              <a:rPr lang="en-US" sz="1400" dirty="0" err="1" smtClean="0"/>
              <a:t>mproved</a:t>
            </a:r>
            <a:r>
              <a:rPr lang="en-US" sz="1400" dirty="0" smtClean="0"/>
              <a:t> mechanical </a:t>
            </a:r>
            <a:r>
              <a:rPr lang="pl-PL" sz="1400" dirty="0" smtClean="0"/>
              <a:t>	</a:t>
            </a:r>
            <a:r>
              <a:rPr lang="en-US" sz="1400" dirty="0" smtClean="0"/>
              <a:t>properties</a:t>
            </a:r>
            <a:r>
              <a:rPr lang="pl-PL" sz="1400" dirty="0" smtClean="0"/>
              <a:t> – </a:t>
            </a:r>
            <a:r>
              <a:rPr lang="pl-PL" sz="1400" i="1" dirty="0" err="1" smtClean="0"/>
              <a:t>R&amp;D</a:t>
            </a:r>
            <a:r>
              <a:rPr lang="pl-PL" sz="1400" i="1" dirty="0" smtClean="0"/>
              <a:t> </a:t>
            </a:r>
            <a:r>
              <a:rPr lang="pl-PL" sz="1400" i="1" dirty="0" err="1" smtClean="0"/>
              <a:t>project</a:t>
            </a:r>
            <a:r>
              <a:rPr lang="pl-PL" sz="1400" i="1" dirty="0" smtClean="0"/>
              <a:t> </a:t>
            </a:r>
            <a:r>
              <a:rPr lang="pl-PL" sz="1400" i="1" dirty="0" err="1" smtClean="0"/>
              <a:t>ordered</a:t>
            </a:r>
            <a:r>
              <a:rPr lang="pl-PL" sz="1400" i="1" dirty="0" smtClean="0"/>
              <a:t> </a:t>
            </a:r>
            <a:r>
              <a:rPr lang="pl-PL" sz="1400" i="1" dirty="0" err="1" smtClean="0"/>
              <a:t>directly</a:t>
            </a:r>
            <a:r>
              <a:rPr lang="pl-PL" sz="1400" i="1" dirty="0" smtClean="0"/>
              <a:t> by Airbus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1400" i="1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dirty="0" smtClean="0"/>
              <a:t>2010-14	ELECTRICAL: </a:t>
            </a:r>
            <a:r>
              <a:rPr lang="en-US" sz="1400" dirty="0" smtClean="0"/>
              <a:t>Novel Aeronautical multifunctional composite structures with bulk electrical </a:t>
            </a:r>
            <a:r>
              <a:rPr lang="pl-PL" sz="1400" dirty="0" smtClean="0"/>
              <a:t>	</a:t>
            </a:r>
            <a:r>
              <a:rPr lang="en-US" sz="1400" dirty="0" smtClean="0"/>
              <a:t>conductivity and self-sensing capabilities</a:t>
            </a:r>
            <a:r>
              <a:rPr lang="pl-PL" sz="1400" dirty="0" smtClean="0"/>
              <a:t> – </a:t>
            </a:r>
            <a:r>
              <a:rPr lang="pl-PL" sz="1400" i="1" dirty="0" smtClean="0"/>
              <a:t>FP7 </a:t>
            </a:r>
            <a:r>
              <a:rPr lang="pl-PL" sz="1400" i="1" dirty="0" err="1" smtClean="0"/>
              <a:t>small</a:t>
            </a:r>
            <a:r>
              <a:rPr lang="pl-PL" sz="1400" i="1" dirty="0" smtClean="0"/>
              <a:t> </a:t>
            </a:r>
            <a:r>
              <a:rPr lang="pl-PL" sz="1400" i="1" dirty="0" err="1" smtClean="0"/>
              <a:t>scale</a:t>
            </a:r>
            <a:r>
              <a:rPr lang="pl-PL" sz="1400" i="1" dirty="0" smtClean="0"/>
              <a:t> </a:t>
            </a:r>
            <a:r>
              <a:rPr lang="pl-PL" sz="1400" i="1" dirty="0" err="1" smtClean="0"/>
              <a:t>focused</a:t>
            </a:r>
            <a:r>
              <a:rPr lang="pl-PL" sz="1400" i="1" dirty="0" smtClean="0"/>
              <a:t> </a:t>
            </a:r>
            <a:r>
              <a:rPr lang="pl-PL" sz="1400" i="1" dirty="0" err="1" smtClean="0"/>
              <a:t>R&amp;D</a:t>
            </a:r>
            <a:r>
              <a:rPr lang="pl-PL" sz="1400" i="1" dirty="0" smtClean="0"/>
              <a:t> </a:t>
            </a:r>
            <a:r>
              <a:rPr lang="pl-PL" sz="1400" i="1" dirty="0" err="1" smtClean="0"/>
              <a:t>project</a:t>
            </a:r>
            <a:endParaRPr lang="pl-PL" sz="1400" i="1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1400" i="1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dirty="0" smtClean="0"/>
              <a:t>2011-15	SARISTU: Smart </a:t>
            </a:r>
            <a:r>
              <a:rPr lang="pl-PL" sz="1400" dirty="0" err="1" smtClean="0"/>
              <a:t>Intelligent</a:t>
            </a:r>
            <a:r>
              <a:rPr lang="pl-PL" sz="1400" dirty="0" smtClean="0"/>
              <a:t> </a:t>
            </a:r>
            <a:r>
              <a:rPr lang="pl-PL" sz="1400" dirty="0" err="1" smtClean="0"/>
              <a:t>Aircraft</a:t>
            </a:r>
            <a:r>
              <a:rPr lang="pl-PL" sz="1400" dirty="0" smtClean="0"/>
              <a:t> </a:t>
            </a:r>
            <a:r>
              <a:rPr lang="pl-PL" sz="1400" dirty="0" err="1" smtClean="0"/>
              <a:t>Structures</a:t>
            </a:r>
            <a:r>
              <a:rPr lang="pl-PL" sz="1400" dirty="0" smtClean="0"/>
              <a:t> – </a:t>
            </a:r>
            <a:r>
              <a:rPr lang="pl-PL" sz="1400" i="1" dirty="0" smtClean="0"/>
              <a:t>FP7 </a:t>
            </a:r>
            <a:r>
              <a:rPr lang="pl-PL" sz="1400" i="1" dirty="0" err="1" smtClean="0"/>
              <a:t>large</a:t>
            </a:r>
            <a:r>
              <a:rPr lang="pl-PL" sz="1400" i="1" dirty="0" smtClean="0"/>
              <a:t> </a:t>
            </a:r>
            <a:r>
              <a:rPr lang="pl-PL" sz="1400" i="1" dirty="0" err="1" smtClean="0"/>
              <a:t>integrated</a:t>
            </a:r>
            <a:r>
              <a:rPr lang="pl-PL" sz="1400" i="1" dirty="0" smtClean="0"/>
              <a:t> </a:t>
            </a:r>
            <a:r>
              <a:rPr lang="pl-PL" sz="1400" i="1" dirty="0" err="1" smtClean="0"/>
              <a:t>project</a:t>
            </a:r>
            <a:endParaRPr lang="pl-PL" sz="1400" i="1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1400" i="1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dirty="0" smtClean="0"/>
              <a:t>2015-18	PLATFORM: </a:t>
            </a:r>
            <a:r>
              <a:rPr lang="en-US" sz="1400" dirty="0" smtClean="0"/>
              <a:t>Open access pilot plants for sustainable industrial scale </a:t>
            </a:r>
            <a:r>
              <a:rPr lang="en-US" sz="1400" dirty="0" err="1" smtClean="0"/>
              <a:t>nanocomposites</a:t>
            </a:r>
            <a:r>
              <a:rPr lang="en-US" sz="1400" dirty="0" smtClean="0"/>
              <a:t> </a:t>
            </a:r>
            <a:r>
              <a:rPr lang="pl-PL" sz="1400" dirty="0" smtClean="0"/>
              <a:t>	</a:t>
            </a:r>
            <a:r>
              <a:rPr lang="en-US" sz="1400" dirty="0" smtClean="0"/>
              <a:t>manufacturing based on</a:t>
            </a:r>
            <a:r>
              <a:rPr lang="pl-PL" sz="1400" dirty="0" smtClean="0"/>
              <a:t> </a:t>
            </a:r>
            <a:r>
              <a:rPr lang="en-US" sz="1400" dirty="0" err="1" smtClean="0"/>
              <a:t>buckypapers</a:t>
            </a:r>
            <a:r>
              <a:rPr lang="en-US" sz="1400" dirty="0" smtClean="0"/>
              <a:t>, doped veils and </a:t>
            </a:r>
            <a:r>
              <a:rPr lang="en-US" sz="1400" dirty="0" err="1" smtClean="0"/>
              <a:t>prepregs</a:t>
            </a:r>
            <a:r>
              <a:rPr lang="pl-PL" sz="1400" dirty="0" smtClean="0"/>
              <a:t> – </a:t>
            </a:r>
            <a:r>
              <a:rPr lang="pl-PL" sz="1400" i="1" dirty="0" smtClean="0"/>
              <a:t>H2020 </a:t>
            </a:r>
            <a:r>
              <a:rPr lang="pl-PL" sz="1400" i="1" dirty="0" err="1" smtClean="0"/>
              <a:t>R&amp;I</a:t>
            </a:r>
            <a:r>
              <a:rPr lang="pl-PL" sz="1400" i="1" dirty="0" smtClean="0"/>
              <a:t> Project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i="1" dirty="0" smtClean="0"/>
              <a:t>	</a:t>
            </a:r>
            <a:r>
              <a:rPr lang="pl-PL" sz="1400" dirty="0" smtClean="0"/>
              <a:t>TECHNOLOGY PARTNERS (RTO) – </a:t>
            </a:r>
            <a:r>
              <a:rPr lang="pl-PL" sz="1400" dirty="0" err="1" smtClean="0"/>
              <a:t>research</a:t>
            </a:r>
            <a:endParaRPr lang="pl-PL" sz="14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dirty="0" smtClean="0"/>
              <a:t>	TMBK (SME) – pilot plant and </a:t>
            </a:r>
            <a:r>
              <a:rPr lang="pl-PL" sz="1400" dirty="0" err="1" smtClean="0"/>
              <a:t>commercialisation</a:t>
            </a:r>
            <a:endParaRPr lang="en-GB" sz="14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4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>
          <a:xfrm>
            <a:off x="742950" y="642938"/>
            <a:ext cx="8420100" cy="785812"/>
          </a:xfrm>
        </p:spPr>
        <p:txBody>
          <a:bodyPr/>
          <a:lstStyle/>
          <a:p>
            <a:pPr>
              <a:defRPr/>
            </a:pPr>
            <a:r>
              <a:rPr lang="pl-PL" sz="2400" dirty="0" err="1" smtClean="0">
                <a:solidFill>
                  <a:schemeClr val="accent2">
                    <a:lumMod val="75000"/>
                  </a:schemeClr>
                </a:solidFill>
              </a:rPr>
              <a:t>Product</a:t>
            </a:r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</a:rPr>
              <a:t> and </a:t>
            </a:r>
            <a:r>
              <a:rPr lang="pl-PL" sz="2400" dirty="0" err="1" smtClean="0">
                <a:solidFill>
                  <a:schemeClr val="accent2">
                    <a:lumMod val="75000"/>
                  </a:schemeClr>
                </a:solidFill>
              </a:rPr>
              <a:t>production</a:t>
            </a:r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2400" dirty="0" err="1" smtClean="0">
                <a:solidFill>
                  <a:schemeClr val="accent2">
                    <a:lumMod val="75000"/>
                  </a:schemeClr>
                </a:solidFill>
              </a:rPr>
              <a:t>process</a:t>
            </a:r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2400" dirty="0" err="1" smtClean="0">
                <a:solidFill>
                  <a:schemeClr val="accent2">
                    <a:lumMod val="75000"/>
                  </a:schemeClr>
                </a:solidFill>
              </a:rPr>
              <a:t>being</a:t>
            </a:r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2400" dirty="0" err="1" smtClean="0">
                <a:solidFill>
                  <a:schemeClr val="accent2">
                    <a:lumMod val="75000"/>
                  </a:schemeClr>
                </a:solidFill>
              </a:rPr>
              <a:t>developed</a:t>
            </a:r>
            <a:endParaRPr lang="en-GB" sz="24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507" name="Symbol zastępczy zawartości 2"/>
          <p:cNvSpPr>
            <a:spLocks noGrp="1"/>
          </p:cNvSpPr>
          <p:nvPr>
            <p:ph idx="1"/>
          </p:nvPr>
        </p:nvSpPr>
        <p:spPr>
          <a:xfrm>
            <a:off x="742950" y="1556792"/>
            <a:ext cx="8496300" cy="4944021"/>
          </a:xfrm>
        </p:spPr>
        <p:txBody>
          <a:bodyPr/>
          <a:lstStyle/>
          <a:p>
            <a:pPr marL="0" indent="0">
              <a:buNone/>
            </a:pPr>
            <a:r>
              <a:rPr lang="en-GB" sz="1400" b="1" u="sng" dirty="0" smtClean="0"/>
              <a:t>Product</a:t>
            </a:r>
            <a:r>
              <a:rPr lang="pl-PL" sz="1400" b="1" u="sng" dirty="0" smtClean="0"/>
              <a:t> </a:t>
            </a:r>
            <a:r>
              <a:rPr lang="pl-PL" sz="1400" b="1" u="sng" dirty="0" err="1" smtClean="0"/>
              <a:t>being</a:t>
            </a:r>
            <a:r>
              <a:rPr lang="pl-PL" sz="1400" b="1" u="sng" dirty="0" smtClean="0"/>
              <a:t> </a:t>
            </a:r>
            <a:r>
              <a:rPr lang="pl-PL" sz="1400" b="1" u="sng" dirty="0" err="1" smtClean="0"/>
              <a:t>developed</a:t>
            </a:r>
            <a:r>
              <a:rPr lang="en-GB" sz="1400" b="1" u="sng" dirty="0" smtClean="0"/>
              <a:t>:</a:t>
            </a:r>
            <a:endParaRPr lang="pl-PL" sz="1400" b="1" u="sng" dirty="0" smtClean="0"/>
          </a:p>
          <a:p>
            <a:pPr marL="0" indent="0">
              <a:buNone/>
            </a:pPr>
            <a:endParaRPr lang="pl-PL" sz="800" dirty="0" smtClean="0"/>
          </a:p>
          <a:p>
            <a:pPr marL="0" indent="0"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CNT-doped thermoplastic veils</a:t>
            </a:r>
            <a:r>
              <a:rPr lang="pl-PL" sz="1400" b="1" dirty="0" smtClean="0">
                <a:solidFill>
                  <a:srgbClr val="FF0000"/>
                </a:solidFill>
              </a:rPr>
              <a:t> for </a:t>
            </a:r>
            <a:r>
              <a:rPr lang="en-US" sz="1400" b="1" dirty="0" smtClean="0">
                <a:solidFill>
                  <a:srgbClr val="FF0000"/>
                </a:solidFill>
              </a:rPr>
              <a:t>improving electrical, thermal and mechanical performance of </a:t>
            </a:r>
            <a:r>
              <a:rPr lang="pl-PL" sz="1400" b="1" dirty="0" err="1" smtClean="0">
                <a:solidFill>
                  <a:srgbClr val="FF0000"/>
                </a:solidFill>
              </a:rPr>
              <a:t>composites</a:t>
            </a:r>
            <a:r>
              <a:rPr lang="pl-PL" sz="1400" dirty="0" smtClean="0">
                <a:solidFill>
                  <a:srgbClr val="FF0000"/>
                </a:solidFill>
              </a:rPr>
              <a:t> </a:t>
            </a:r>
            <a:r>
              <a:rPr lang="pl-PL" sz="1400" dirty="0" smtClean="0"/>
              <a:t>and </a:t>
            </a:r>
            <a:r>
              <a:rPr lang="pl-PL" sz="1400" dirty="0" err="1" smtClean="0"/>
              <a:t>reducing</a:t>
            </a:r>
            <a:r>
              <a:rPr lang="pl-PL" sz="1400" dirty="0" smtClean="0"/>
              <a:t> </a:t>
            </a:r>
            <a:r>
              <a:rPr lang="pl-PL" sz="1400" dirty="0" err="1" smtClean="0"/>
              <a:t>their</a:t>
            </a:r>
            <a:r>
              <a:rPr lang="pl-PL" sz="1400" dirty="0" smtClean="0"/>
              <a:t> </a:t>
            </a:r>
            <a:r>
              <a:rPr lang="pl-PL" sz="1400" dirty="0" err="1" smtClean="0"/>
              <a:t>weight</a:t>
            </a:r>
            <a:r>
              <a:rPr lang="pl-PL" sz="1400" dirty="0" smtClean="0"/>
              <a:t>.</a:t>
            </a:r>
          </a:p>
          <a:p>
            <a:pPr marL="0" indent="0">
              <a:buNone/>
            </a:pPr>
            <a:r>
              <a:rPr lang="pl-PL" sz="1400" dirty="0" smtClean="0"/>
              <a:t>S</a:t>
            </a:r>
            <a:r>
              <a:rPr lang="en-US" sz="1400" dirty="0" err="1" smtClean="0"/>
              <a:t>uitable</a:t>
            </a:r>
            <a:r>
              <a:rPr lang="en-US" sz="1400" dirty="0" smtClean="0"/>
              <a:t> for </a:t>
            </a:r>
            <a:r>
              <a:rPr lang="pl-PL" sz="1400" b="1" dirty="0" smtClean="0">
                <a:solidFill>
                  <a:srgbClr val="FF0000"/>
                </a:solidFill>
              </a:rPr>
              <a:t>A</a:t>
            </a:r>
            <a:r>
              <a:rPr lang="en-US" sz="1400" b="1" dirty="0" err="1" smtClean="0">
                <a:solidFill>
                  <a:srgbClr val="FF0000"/>
                </a:solidFill>
              </a:rPr>
              <a:t>ntistatic</a:t>
            </a:r>
            <a:r>
              <a:rPr lang="en-US" sz="1400" b="1" dirty="0" smtClean="0">
                <a:solidFill>
                  <a:srgbClr val="FF0000"/>
                </a:solidFill>
              </a:rPr>
              <a:t> or EMI </a:t>
            </a:r>
            <a:r>
              <a:rPr lang="pl-PL" sz="1400" b="1" dirty="0" smtClean="0">
                <a:solidFill>
                  <a:srgbClr val="FF0000"/>
                </a:solidFill>
              </a:rPr>
              <a:t>S</a:t>
            </a:r>
            <a:r>
              <a:rPr lang="en-US" sz="1400" b="1" dirty="0" err="1" smtClean="0">
                <a:solidFill>
                  <a:srgbClr val="FF0000"/>
                </a:solidFill>
              </a:rPr>
              <a:t>hielding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/>
              <a:t>applications. </a:t>
            </a:r>
            <a:endParaRPr lang="pl-PL" sz="1400" dirty="0" smtClean="0"/>
          </a:p>
          <a:p>
            <a:pPr marL="0" indent="0">
              <a:buNone/>
            </a:pPr>
            <a:endParaRPr lang="pl-PL" sz="800" dirty="0" smtClean="0"/>
          </a:p>
          <a:p>
            <a:pPr marL="0" indent="0">
              <a:buNone/>
            </a:pPr>
            <a:r>
              <a:rPr lang="en-US" sz="1400" dirty="0" smtClean="0"/>
              <a:t>CNT-doped veils </a:t>
            </a:r>
            <a:r>
              <a:rPr lang="pl-PL" sz="1400" dirty="0" err="1" smtClean="0"/>
              <a:t>are</a:t>
            </a:r>
            <a:r>
              <a:rPr lang="en-US" sz="1400" dirty="0" smtClean="0"/>
              <a:t> inserted into GFRP or CFRP during manufacturing of composites using infusion or pressing methods, as well as an autoclave. </a:t>
            </a:r>
            <a:endParaRPr lang="pl-PL" sz="1400" dirty="0" smtClean="0"/>
          </a:p>
          <a:p>
            <a:pPr marL="0" indent="0">
              <a:buNone/>
            </a:pPr>
            <a:endParaRPr lang="pl-PL" sz="1400" dirty="0" smtClean="0"/>
          </a:p>
          <a:p>
            <a:pPr marL="0" indent="0">
              <a:buNone/>
            </a:pPr>
            <a:r>
              <a:rPr lang="en-GB" sz="1400" b="1" u="sng" dirty="0" smtClean="0"/>
              <a:t>Partner</a:t>
            </a:r>
            <a:r>
              <a:rPr lang="pl-PL" sz="1400" b="1" u="sng" dirty="0" smtClean="0"/>
              <a:t>s</a:t>
            </a:r>
            <a:r>
              <a:rPr lang="en-GB" sz="1400" b="1" u="sng" dirty="0" smtClean="0"/>
              <a:t> sought:</a:t>
            </a:r>
            <a:endParaRPr lang="pl-PL" sz="1400" b="1" u="sng" dirty="0" smtClean="0"/>
          </a:p>
          <a:p>
            <a:pPr marL="0" indent="0">
              <a:buNone/>
            </a:pPr>
            <a:endParaRPr lang="pl-PL" sz="800" dirty="0" smtClean="0"/>
          </a:p>
          <a:p>
            <a:pPr marL="0" indent="0">
              <a:buNone/>
            </a:pPr>
            <a:r>
              <a:rPr lang="pl-PL" sz="1400" b="1" dirty="0" err="1" smtClean="0">
                <a:solidFill>
                  <a:srgbClr val="FF0000"/>
                </a:solidFill>
              </a:rPr>
              <a:t>Producers</a:t>
            </a:r>
            <a:r>
              <a:rPr lang="pl-PL" sz="1400" b="1" dirty="0" smtClean="0">
                <a:solidFill>
                  <a:srgbClr val="FF0000"/>
                </a:solidFill>
              </a:rPr>
              <a:t> of </a:t>
            </a:r>
            <a:r>
              <a:rPr lang="pl-PL" sz="1400" b="1" dirty="0" err="1" smtClean="0">
                <a:solidFill>
                  <a:srgbClr val="FF0000"/>
                </a:solidFill>
              </a:rPr>
              <a:t>Composites</a:t>
            </a:r>
            <a:r>
              <a:rPr lang="pl-PL" sz="1400" b="1" dirty="0" smtClean="0">
                <a:solidFill>
                  <a:srgbClr val="FF0000"/>
                </a:solidFill>
              </a:rPr>
              <a:t> </a:t>
            </a:r>
            <a:r>
              <a:rPr lang="pl-PL" sz="1400" dirty="0" smtClean="0"/>
              <a:t>for </a:t>
            </a:r>
            <a:r>
              <a:rPr lang="pl-PL" sz="1400" dirty="0" err="1" smtClean="0"/>
              <a:t>such</a:t>
            </a:r>
            <a:r>
              <a:rPr lang="pl-PL" sz="1400" dirty="0" smtClean="0"/>
              <a:t> industries as: </a:t>
            </a:r>
          </a:p>
          <a:p>
            <a:pPr marL="0" indent="0">
              <a:buNone/>
            </a:pPr>
            <a:r>
              <a:rPr lang="pl-PL" sz="1400" b="1" dirty="0" err="1" smtClean="0">
                <a:solidFill>
                  <a:srgbClr val="FF0000"/>
                </a:solidFill>
              </a:rPr>
              <a:t>Aerospace</a:t>
            </a:r>
            <a:r>
              <a:rPr lang="pl-PL" sz="1400" b="1" dirty="0" smtClean="0">
                <a:solidFill>
                  <a:srgbClr val="FF0000"/>
                </a:solidFill>
              </a:rPr>
              <a:t>, Automotive, Construction, Electronics, </a:t>
            </a:r>
            <a:r>
              <a:rPr lang="pl-PL" sz="1400" b="1" dirty="0" err="1" smtClean="0">
                <a:solidFill>
                  <a:srgbClr val="FF0000"/>
                </a:solidFill>
              </a:rPr>
              <a:t>Defense</a:t>
            </a:r>
            <a:endParaRPr lang="pl-PL" sz="1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l-PL" sz="1400" b="1" dirty="0" err="1" smtClean="0">
                <a:solidFill>
                  <a:srgbClr val="FF0000"/>
                </a:solidFill>
              </a:rPr>
              <a:t>willing</a:t>
            </a:r>
            <a:r>
              <a:rPr lang="pl-PL" sz="1400" b="1" dirty="0" smtClean="0">
                <a:solidFill>
                  <a:srgbClr val="FF0000"/>
                </a:solidFill>
              </a:rPr>
              <a:t> to </a:t>
            </a:r>
            <a:r>
              <a:rPr lang="pl-PL" sz="1400" b="1" dirty="0" err="1" smtClean="0">
                <a:solidFill>
                  <a:srgbClr val="FF0000"/>
                </a:solidFill>
              </a:rPr>
              <a:t>develop</a:t>
            </a:r>
            <a:r>
              <a:rPr lang="pl-PL" sz="1400" b="1" dirty="0" smtClean="0">
                <a:solidFill>
                  <a:srgbClr val="FF0000"/>
                </a:solidFill>
              </a:rPr>
              <a:t> an </a:t>
            </a:r>
            <a:r>
              <a:rPr lang="pl-PL" sz="1400" b="1" dirty="0" err="1" smtClean="0">
                <a:solidFill>
                  <a:srgbClr val="FF0000"/>
                </a:solidFill>
              </a:rPr>
              <a:t>improved</a:t>
            </a:r>
            <a:r>
              <a:rPr lang="pl-PL" sz="1400" b="1" dirty="0" smtClean="0">
                <a:solidFill>
                  <a:srgbClr val="FF0000"/>
                </a:solidFill>
              </a:rPr>
              <a:t> </a:t>
            </a:r>
            <a:r>
              <a:rPr lang="pl-PL" sz="1400" b="1" dirty="0" err="1" smtClean="0">
                <a:solidFill>
                  <a:srgbClr val="FF0000"/>
                </a:solidFill>
              </a:rPr>
              <a:t>product</a:t>
            </a:r>
            <a:r>
              <a:rPr lang="pl-PL" sz="1400" b="1" dirty="0" smtClean="0">
                <a:solidFill>
                  <a:srgbClr val="FF0000"/>
                </a:solidFill>
              </a:rPr>
              <a:t> </a:t>
            </a:r>
            <a:r>
              <a:rPr lang="pl-PL" sz="1400" dirty="0" err="1" smtClean="0"/>
              <a:t>with</a:t>
            </a:r>
            <a:r>
              <a:rPr lang="pl-PL" sz="1400" dirty="0" smtClean="0"/>
              <a:t> </a:t>
            </a:r>
          </a:p>
          <a:p>
            <a:pPr marL="0" indent="0">
              <a:buNone/>
            </a:pPr>
            <a:r>
              <a:rPr lang="pl-PL" sz="1400" dirty="0" err="1" smtClean="0"/>
              <a:t>enhanced</a:t>
            </a:r>
            <a:r>
              <a:rPr lang="pl-PL" sz="1400" dirty="0" smtClean="0"/>
              <a:t> </a:t>
            </a:r>
            <a:r>
              <a:rPr lang="pl-PL" sz="1400" dirty="0" err="1" smtClean="0"/>
              <a:t>electrical</a:t>
            </a:r>
            <a:r>
              <a:rPr lang="pl-PL" sz="1400" dirty="0" smtClean="0"/>
              <a:t>, thermal and </a:t>
            </a:r>
            <a:r>
              <a:rPr lang="pl-PL" sz="1400" dirty="0" err="1" smtClean="0"/>
              <a:t>mechanical</a:t>
            </a:r>
            <a:r>
              <a:rPr lang="pl-PL" sz="1400" dirty="0" smtClean="0"/>
              <a:t> </a:t>
            </a:r>
            <a:r>
              <a:rPr lang="pl-PL" sz="1400" dirty="0" err="1" smtClean="0"/>
              <a:t>properties</a:t>
            </a:r>
            <a:r>
              <a:rPr lang="pl-PL" sz="1400" dirty="0" smtClean="0"/>
              <a:t>.</a:t>
            </a:r>
          </a:p>
          <a:p>
            <a:pPr marL="0" indent="0">
              <a:buNone/>
            </a:pPr>
            <a:endParaRPr lang="pl-PL" sz="105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400" dirty="0" smtClean="0">
              <a:solidFill>
                <a:srgbClr val="FF0000"/>
              </a:solidFill>
            </a:endParaRPr>
          </a:p>
        </p:txBody>
      </p:sp>
      <p:pic>
        <p:nvPicPr>
          <p:cNvPr id="4" name="Picture 4" descr="\\NAS-TP\zasoby_sieciowe\Sieciowy-1\Projekty\Bieżące\PLATFORM - Open Access Pilot Plants\Foto maszyna\DSC_85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5128" y="3185002"/>
            <a:ext cx="3615749" cy="2404238"/>
          </a:xfrm>
          <a:prstGeom prst="rect">
            <a:avLst/>
          </a:prstGeom>
          <a:noFill/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401272" y="5890744"/>
            <a:ext cx="2232248" cy="41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097280" fontAlgn="base">
              <a:spcBef>
                <a:spcPct val="0"/>
              </a:spcBef>
              <a:spcAft>
                <a:spcPct val="0"/>
              </a:spcAft>
            </a:pPr>
            <a:r>
              <a:rPr lang="en-US" b="0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5wt.% CNT-doped veil, </a:t>
            </a:r>
            <a:r>
              <a:rPr lang="en-US" b="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GSM=20g/m</a:t>
            </a:r>
            <a:r>
              <a:rPr lang="en-US" b="0" i="1" baseline="30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pl-PL" b="0" i="1" baseline="30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l-PL" b="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</a:t>
            </a:r>
            <a:r>
              <a:rPr lang="en-US" b="0" i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elting</a:t>
            </a:r>
            <a:r>
              <a:rPr lang="en-US" b="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0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range: 110-130</a:t>
            </a:r>
            <a:r>
              <a:rPr lang="en-US" b="0" i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°</a:t>
            </a:r>
            <a:r>
              <a:rPr lang="en-US" b="0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endParaRPr lang="en-US" b="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\\NAS-TP\zasoby_sieciowe\Sieciowy-1\Projekty\Bieżące\PLATFORM - Open Access Pilot Plants\Foto maszyna\DSC_85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8802" y="5012390"/>
            <a:ext cx="1950462" cy="1296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>
          <a:xfrm>
            <a:off x="742950" y="642938"/>
            <a:ext cx="8420100" cy="785812"/>
          </a:xfrm>
        </p:spPr>
        <p:txBody>
          <a:bodyPr/>
          <a:lstStyle/>
          <a:p>
            <a:pPr>
              <a:defRPr/>
            </a:pPr>
            <a:r>
              <a:rPr lang="pl-PL" sz="2400" dirty="0" err="1" smtClean="0">
                <a:solidFill>
                  <a:schemeClr val="accent2">
                    <a:lumMod val="75000"/>
                  </a:schemeClr>
                </a:solidFill>
              </a:rPr>
              <a:t>Other</a:t>
            </a:r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</a:rPr>
              <a:t> TECHNOLOGY PARTNERS’ </a:t>
            </a:r>
            <a:r>
              <a:rPr lang="pl-PL" sz="2400" dirty="0" err="1" smtClean="0">
                <a:solidFill>
                  <a:schemeClr val="accent2">
                    <a:lumMod val="75000"/>
                  </a:schemeClr>
                </a:solidFill>
              </a:rPr>
              <a:t>EU-funded</a:t>
            </a:r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2400" dirty="0" err="1" smtClean="0">
                <a:solidFill>
                  <a:schemeClr val="accent2">
                    <a:lumMod val="75000"/>
                  </a:schemeClr>
                </a:solidFill>
              </a:rPr>
              <a:t>projects</a:t>
            </a:r>
            <a:endParaRPr lang="en-GB" sz="24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507" name="Symbol zastępczy zawartości 2"/>
          <p:cNvSpPr>
            <a:spLocks noGrp="1"/>
          </p:cNvSpPr>
          <p:nvPr>
            <p:ph idx="1"/>
          </p:nvPr>
        </p:nvSpPr>
        <p:spPr>
          <a:xfrm>
            <a:off x="742950" y="1714500"/>
            <a:ext cx="8746554" cy="4786313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dirty="0" smtClean="0"/>
              <a:t>2008-16	MAAXIMUS - </a:t>
            </a:r>
            <a:r>
              <a:rPr lang="en-US" sz="1400" dirty="0" smtClean="0"/>
              <a:t>More Affordable Aircraft Through Extended, Integrated And Mature Numerical </a:t>
            </a:r>
            <a:r>
              <a:rPr lang="pl-PL" sz="1400" dirty="0" smtClean="0"/>
              <a:t>	</a:t>
            </a:r>
            <a:r>
              <a:rPr lang="en-US" sz="1400" dirty="0" smtClean="0"/>
              <a:t>Sizing</a:t>
            </a:r>
            <a:r>
              <a:rPr lang="pl-PL" sz="1400" dirty="0" smtClean="0"/>
              <a:t> – </a:t>
            </a:r>
            <a:r>
              <a:rPr lang="pl-PL" sz="1400" i="1" dirty="0" smtClean="0"/>
              <a:t>FP7 </a:t>
            </a:r>
            <a:r>
              <a:rPr lang="pl-PL" sz="1400" i="1" dirty="0" err="1" smtClean="0"/>
              <a:t>large</a:t>
            </a:r>
            <a:r>
              <a:rPr lang="pl-PL" sz="1400" i="1" dirty="0" smtClean="0"/>
              <a:t> </a:t>
            </a:r>
            <a:r>
              <a:rPr lang="pl-PL" sz="1400" i="1" dirty="0" err="1" smtClean="0"/>
              <a:t>integrated</a:t>
            </a:r>
            <a:r>
              <a:rPr lang="pl-PL" sz="1400" i="1" dirty="0" smtClean="0"/>
              <a:t> </a:t>
            </a:r>
            <a:r>
              <a:rPr lang="pl-PL" sz="1400" i="1" dirty="0" err="1" smtClean="0"/>
              <a:t>project</a:t>
            </a:r>
            <a:endParaRPr lang="pl-PL" sz="1400" i="1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1400" i="1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dirty="0" smtClean="0"/>
              <a:t>2016-19	 PHOBIC2ICE </a:t>
            </a:r>
            <a:r>
              <a:rPr lang="pl-PL" sz="1400" dirty="0" smtClean="0"/>
              <a:t> - </a:t>
            </a:r>
            <a:r>
              <a:rPr lang="pl-PL" sz="1400" dirty="0" err="1" smtClean="0"/>
              <a:t>Super-IcePhobic</a:t>
            </a:r>
            <a:r>
              <a:rPr lang="pl-PL" sz="1400" dirty="0" smtClean="0"/>
              <a:t> </a:t>
            </a:r>
            <a:r>
              <a:rPr lang="pl-PL" sz="1400" dirty="0" err="1" smtClean="0"/>
              <a:t>Surfaces</a:t>
            </a:r>
            <a:r>
              <a:rPr lang="pl-PL" sz="1400" dirty="0" smtClean="0"/>
              <a:t> to </a:t>
            </a:r>
            <a:r>
              <a:rPr lang="pl-PL" sz="1400" dirty="0" err="1" smtClean="0"/>
              <a:t>Prevent</a:t>
            </a:r>
            <a:r>
              <a:rPr lang="pl-PL" sz="1400" dirty="0" smtClean="0"/>
              <a:t> </a:t>
            </a:r>
            <a:r>
              <a:rPr lang="pl-PL" sz="1400" dirty="0" err="1" smtClean="0"/>
              <a:t>Ice</a:t>
            </a:r>
            <a:r>
              <a:rPr lang="pl-PL" sz="1400" dirty="0" smtClean="0"/>
              <a:t> </a:t>
            </a:r>
            <a:r>
              <a:rPr lang="pl-PL" sz="1400" dirty="0" err="1" smtClean="0"/>
              <a:t>Formation</a:t>
            </a:r>
            <a:r>
              <a:rPr lang="pl-PL" sz="1400" dirty="0" smtClean="0"/>
              <a:t> </a:t>
            </a:r>
            <a:r>
              <a:rPr lang="pl-PL" sz="1400" dirty="0" smtClean="0"/>
              <a:t>on </a:t>
            </a:r>
            <a:r>
              <a:rPr lang="pl-PL" sz="1400" dirty="0" err="1" smtClean="0"/>
              <a:t>Aircraft</a:t>
            </a:r>
            <a:r>
              <a:rPr lang="pl-PL" sz="1400" dirty="0" smtClean="0"/>
              <a:t>  - </a:t>
            </a:r>
            <a:r>
              <a:rPr lang="pl-PL" sz="1400" i="1" dirty="0" smtClean="0"/>
              <a:t>H2020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14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dirty="0" smtClean="0"/>
              <a:t>2016-19	ACTTIVATE - </a:t>
            </a:r>
            <a:r>
              <a:rPr lang="en-US" sz="1400" dirty="0" err="1" smtClean="0"/>
              <a:t>PAn</a:t>
            </a:r>
            <a:r>
              <a:rPr lang="en-US" sz="1400" dirty="0" smtClean="0"/>
              <a:t>-European Clusters for Technology Transfer and new </a:t>
            </a:r>
            <a:r>
              <a:rPr lang="en-US" sz="1400" dirty="0" err="1" smtClean="0"/>
              <a:t>VAlue</a:t>
            </a:r>
            <a:r>
              <a:rPr lang="en-US" sz="1400" dirty="0" smtClean="0"/>
              <a:t> </a:t>
            </a:r>
            <a:r>
              <a:rPr lang="en-US" sz="1400" dirty="0" smtClean="0"/>
              <a:t>chains</a:t>
            </a:r>
            <a:r>
              <a:rPr lang="pl-PL" sz="1400" dirty="0" smtClean="0"/>
              <a:t> –</a:t>
            </a:r>
            <a:r>
              <a:rPr lang="pl-PL" sz="1400" i="1" dirty="0" smtClean="0"/>
              <a:t> H2020</a:t>
            </a:r>
            <a:endParaRPr lang="pl-PL" sz="1400" i="1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1400" i="1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dirty="0" smtClean="0"/>
              <a:t>2011-14	CANNAPE - </a:t>
            </a:r>
            <a:r>
              <a:rPr lang="en-US" sz="1400" dirty="0" smtClean="0"/>
              <a:t>Canadian Networking Aeronautics Project for Europe</a:t>
            </a:r>
            <a:r>
              <a:rPr lang="pl-PL" sz="1400" dirty="0" smtClean="0"/>
              <a:t> – </a:t>
            </a:r>
            <a:r>
              <a:rPr lang="pl-PL" sz="1400" i="1" dirty="0" smtClean="0"/>
              <a:t>FP7 </a:t>
            </a:r>
            <a:r>
              <a:rPr lang="pl-PL" sz="1400" i="1" dirty="0" err="1" smtClean="0"/>
              <a:t>C&amp;SA</a:t>
            </a:r>
            <a:endParaRPr lang="pl-PL" sz="1400" i="1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14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dirty="0" smtClean="0"/>
              <a:t>2015-18	ELAN - </a:t>
            </a:r>
            <a:r>
              <a:rPr lang="en-US" sz="1400" dirty="0" smtClean="0"/>
              <a:t>European and Latin American Business Services and Innovation Network</a:t>
            </a:r>
            <a:r>
              <a:rPr lang="pl-PL" sz="1400" dirty="0" smtClean="0"/>
              <a:t> - </a:t>
            </a:r>
            <a:r>
              <a:rPr lang="pl-PL" sz="1400" i="1" dirty="0" smtClean="0"/>
              <a:t>EUROPAID</a:t>
            </a:r>
            <a:endParaRPr lang="pl-PL" sz="1400" i="1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14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dirty="0" smtClean="0"/>
              <a:t>2016-19	AERO.UA - </a:t>
            </a:r>
            <a:r>
              <a:rPr lang="en-US" sz="1400" dirty="0" smtClean="0"/>
              <a:t>Strategic and Targeted Support for Europe-Ukraine Collaboration in Aviation </a:t>
            </a:r>
            <a:r>
              <a:rPr lang="pl-PL" sz="1400" dirty="0" smtClean="0"/>
              <a:t>	</a:t>
            </a:r>
            <a:r>
              <a:rPr lang="en-US" sz="1400" dirty="0" smtClean="0"/>
              <a:t>Research</a:t>
            </a:r>
            <a:r>
              <a:rPr lang="pl-PL" sz="1400" dirty="0" smtClean="0"/>
              <a:t> – </a:t>
            </a:r>
            <a:r>
              <a:rPr lang="pl-PL" sz="1400" i="1" dirty="0" smtClean="0"/>
              <a:t>H2020 </a:t>
            </a:r>
            <a:r>
              <a:rPr lang="pl-PL" sz="1400" i="1" dirty="0" err="1" smtClean="0"/>
              <a:t>Coordination</a:t>
            </a:r>
            <a:r>
              <a:rPr lang="pl-PL" sz="1400" i="1" dirty="0" smtClean="0"/>
              <a:t> and Support Action</a:t>
            </a:r>
            <a:endParaRPr lang="en-US" sz="1400" i="1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4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>
          <a:xfrm>
            <a:off x="742950" y="642938"/>
            <a:ext cx="8420100" cy="785812"/>
          </a:xfrm>
        </p:spPr>
        <p:txBody>
          <a:bodyPr/>
          <a:lstStyle/>
          <a:p>
            <a:pPr>
              <a:defRPr/>
            </a:pPr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</a:rPr>
              <a:t>AERO.UA</a:t>
            </a:r>
            <a:endParaRPr lang="en-GB" sz="24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pSp>
        <p:nvGrpSpPr>
          <p:cNvPr id="46081" name="Group 57"/>
          <p:cNvGrpSpPr>
            <a:grpSpLocks/>
          </p:cNvGrpSpPr>
          <p:nvPr/>
        </p:nvGrpSpPr>
        <p:grpSpPr bwMode="auto">
          <a:xfrm>
            <a:off x="1496616" y="1772816"/>
            <a:ext cx="6496050" cy="4157663"/>
            <a:chOff x="811" y="855"/>
            <a:chExt cx="10623" cy="6799"/>
          </a:xfrm>
        </p:grpSpPr>
        <p:sp>
          <p:nvSpPr>
            <p:cNvPr id="46089" name="Rounded Rectangle 3"/>
            <p:cNvSpPr>
              <a:spLocks noChangeArrowheads="1"/>
            </p:cNvSpPr>
            <p:nvPr/>
          </p:nvSpPr>
          <p:spPr bwMode="auto">
            <a:xfrm>
              <a:off x="3493" y="855"/>
              <a:ext cx="4932" cy="6765"/>
            </a:xfrm>
            <a:prstGeom prst="roundRect">
              <a:avLst>
                <a:gd name="adj" fmla="val 13583"/>
              </a:avLst>
            </a:prstGeom>
            <a:solidFill>
              <a:srgbClr val="C6D9F1"/>
            </a:solidFill>
            <a:ln w="3175">
              <a:solidFill>
                <a:srgbClr val="4BACC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088" name="Rounded Rectangle 6"/>
            <p:cNvSpPr>
              <a:spLocks noChangeArrowheads="1"/>
            </p:cNvSpPr>
            <p:nvPr/>
          </p:nvSpPr>
          <p:spPr bwMode="auto">
            <a:xfrm>
              <a:off x="3685" y="2319"/>
              <a:ext cx="4510" cy="5035"/>
            </a:xfrm>
            <a:prstGeom prst="roundRect">
              <a:avLst>
                <a:gd name="adj" fmla="val 13583"/>
              </a:avLst>
            </a:prstGeom>
            <a:solidFill>
              <a:srgbClr val="FFFFFF"/>
            </a:solidFill>
            <a:ln w="3175">
              <a:solidFill>
                <a:srgbClr val="4BACC6"/>
              </a:solidFill>
              <a:round/>
              <a:headEnd/>
              <a:tailEnd/>
            </a:ln>
          </p:spPr>
          <p:txBody>
            <a:bodyPr vert="horz" wrap="square" lIns="91440" tIns="0" rIns="9144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80975" algn="l"/>
                </a:tabLst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High-Level Objectives / WPs</a:t>
              </a: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:</a:t>
              </a:r>
              <a:endPara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180975" marR="0" lvl="0" indent="-180975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266700" algn="l"/>
                </a:tabLst>
              </a:pPr>
              <a:r>
                <a: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Identifying the barriers to increased EU-UA aviation research collaboration (WP1)</a:t>
              </a:r>
              <a:endParaRPr kumimoji="0" lang="en-GB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180975" marR="0" lvl="0" indent="-180975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266700" algn="l"/>
                </a:tabLst>
              </a:pPr>
              <a:r>
                <a: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Providing strategic support to EU-UA aviation research collaboration (WP2)</a:t>
              </a:r>
              <a:endParaRPr kumimoji="0" lang="en-GB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180975" marR="0" lvl="0" indent="-180975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266700" algn="l"/>
                </a:tabLst>
              </a:pPr>
              <a:r>
                <a: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Supporting EU-UA aviation research knowledge transfer pilot projects (WP3)</a:t>
              </a:r>
              <a:endParaRPr kumimoji="0" lang="en-GB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180975" marR="0" lvl="0" indent="-180975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266700" algn="l"/>
                </a:tabLst>
              </a:pPr>
              <a:r>
                <a:rPr kumimoji="0" lang="en-GB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Organising awareness-raising and networking between EU-UA stakeholders (WP4)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087" name="Rounded Rectangle 14"/>
            <p:cNvSpPr>
              <a:spLocks noChangeArrowheads="1"/>
            </p:cNvSpPr>
            <p:nvPr/>
          </p:nvSpPr>
          <p:spPr bwMode="auto">
            <a:xfrm>
              <a:off x="811" y="1165"/>
              <a:ext cx="2183" cy="299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9B5E8"/>
                </a:gs>
                <a:gs pos="35001">
                  <a:srgbClr val="D9CBEE"/>
                </a:gs>
                <a:gs pos="100000">
                  <a:srgbClr val="F0EAF9"/>
                </a:gs>
              </a:gsLst>
              <a:lin ang="16200000" scaled="1"/>
            </a:gradFill>
            <a:ln w="3175">
              <a:solidFill>
                <a:srgbClr val="795D9B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European Partners:</a:t>
              </a:r>
              <a:endPara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Intelligentsia </a:t>
              </a:r>
              <a:b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</a:b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(</a:t>
              </a:r>
              <a:r>
                <a:rPr kumimoji="0" lang="en-GB" sz="11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Coordinator</a:t>
              </a: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)</a:t>
              </a:r>
              <a:endParaRPr kumimoji="0" lang="en-GB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Fraunhofer</a:t>
              </a:r>
              <a:endParaRPr kumimoji="0" lang="en-GB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TECPAR</a:t>
              </a:r>
              <a:endParaRPr kumimoji="0" lang="en-GB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UoM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086" name="Rounded Rectangle 15"/>
            <p:cNvSpPr>
              <a:spLocks noChangeArrowheads="1"/>
            </p:cNvSpPr>
            <p:nvPr/>
          </p:nvSpPr>
          <p:spPr bwMode="auto">
            <a:xfrm>
              <a:off x="811" y="4374"/>
              <a:ext cx="2183" cy="32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A2A1"/>
                </a:gs>
                <a:gs pos="35001">
                  <a:srgbClr val="FFBEBD"/>
                </a:gs>
                <a:gs pos="100000">
                  <a:srgbClr val="FFE5E5"/>
                </a:gs>
              </a:gsLst>
              <a:lin ang="16200000" scaled="1"/>
            </a:gradFill>
            <a:ln w="3175">
              <a:solidFill>
                <a:srgbClr val="BC4542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Ukrainian Partners:</a:t>
              </a:r>
              <a:endParaRPr kumimoji="0" lang="en-GB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Ivchenko</a:t>
              </a:r>
              <a:endParaRPr kumimoji="0" lang="de-DE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FED</a:t>
              </a:r>
              <a:endParaRPr kumimoji="0" lang="en-US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UkrRIAT</a:t>
              </a:r>
              <a:endParaRPr kumimoji="0" lang="en-US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NASU</a:t>
              </a:r>
              <a:endParaRPr kumimoji="0" lang="en-US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KhAI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ight Brace 22"/>
            <p:cNvSpPr>
              <a:spLocks/>
            </p:cNvSpPr>
            <p:nvPr/>
          </p:nvSpPr>
          <p:spPr bwMode="auto">
            <a:xfrm>
              <a:off x="3056" y="2706"/>
              <a:ext cx="383" cy="3742"/>
            </a:xfrm>
            <a:prstGeom prst="rightBrace">
              <a:avLst>
                <a:gd name="adj1" fmla="val 78705"/>
                <a:gd name="adj2" fmla="val 50000"/>
              </a:avLst>
            </a:prstGeom>
            <a:noFill/>
            <a:ln w="3175">
              <a:solidFill>
                <a:srgbClr val="4BACC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084" name="Rounded Rectangle 23"/>
            <p:cNvSpPr>
              <a:spLocks noChangeArrowheads="1"/>
            </p:cNvSpPr>
            <p:nvPr/>
          </p:nvSpPr>
          <p:spPr bwMode="auto">
            <a:xfrm>
              <a:off x="3833" y="1081"/>
              <a:ext cx="4190" cy="1114"/>
            </a:xfrm>
            <a:prstGeom prst="roundRect">
              <a:avLst>
                <a:gd name="adj" fmla="val 13583"/>
              </a:avLst>
            </a:prstGeom>
            <a:solidFill>
              <a:srgbClr val="FFFFFF"/>
            </a:solidFill>
            <a:ln w="3175">
              <a:solidFill>
                <a:srgbClr val="4BACC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81025" algn="l"/>
                  <a:tab pos="1163638" algn="l"/>
                  <a:tab pos="1744663" algn="l"/>
                  <a:tab pos="2327275" algn="l"/>
                  <a:tab pos="2908300" algn="l"/>
                  <a:tab pos="3489325" algn="l"/>
                  <a:tab pos="4071938" algn="l"/>
                  <a:tab pos="4652963" algn="l"/>
                  <a:tab pos="5235575" algn="l"/>
                  <a:tab pos="5816600" algn="l"/>
                  <a:tab pos="6397625" algn="l"/>
                  <a:tab pos="6980238" algn="l"/>
                  <a:tab pos="7561263" algn="l"/>
                  <a:tab pos="8143875" algn="l"/>
                  <a:tab pos="8724900" algn="l"/>
                  <a:tab pos="9305925" algn="l"/>
                </a:tabLst>
              </a:pPr>
              <a:r>
                <a:rPr kumimoji="0" lang="en-GB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Strategic and Targeted Support for </a:t>
              </a:r>
              <a:r>
                <a:rPr kumimoji="0" lang="en-GB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Europe-Ukraine</a:t>
              </a:r>
              <a:r>
                <a:rPr kumimoji="0" lang="en-GB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Collaboration in Aviation Research (AERO.UA)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083" name="Rounded Rectangle 25"/>
            <p:cNvSpPr>
              <a:spLocks noChangeArrowheads="1"/>
            </p:cNvSpPr>
            <p:nvPr/>
          </p:nvSpPr>
          <p:spPr bwMode="auto">
            <a:xfrm>
              <a:off x="8936" y="1755"/>
              <a:ext cx="2498" cy="5839"/>
            </a:xfrm>
            <a:prstGeom prst="roundRect">
              <a:avLst>
                <a:gd name="adj" fmla="val 13583"/>
              </a:avLst>
            </a:prstGeom>
            <a:solidFill>
              <a:srgbClr val="FBD4B4"/>
            </a:solidFill>
            <a:ln w="3175">
              <a:solidFill>
                <a:srgbClr val="E36C0A"/>
              </a:solidFill>
              <a:round/>
              <a:headEnd/>
              <a:tailEnd/>
            </a:ln>
          </p:spPr>
          <p:txBody>
            <a:bodyPr vert="horz" wrap="square" lIns="54000" tIns="54000" rIns="54000" bIns="5400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Expected Impacts:</a:t>
              </a:r>
              <a:endPara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180975" marR="0" lvl="0" indent="-180975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Increased short-to-medium term EU-UA aviation research collaboration</a:t>
              </a:r>
              <a:endPara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180975" marR="0" lvl="0" indent="-180975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Increased medium-to-long term EU-UA aviation research collaboration</a:t>
              </a:r>
              <a:endPara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180975" marR="0" lvl="0" indent="-180975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Support to achieving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Flightpath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2050 goals</a:t>
              </a:r>
              <a:endPara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180975" marR="0" lvl="0" indent="-180975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Support to implementing EU-UA association agreement articles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ight Brace 26"/>
            <p:cNvSpPr>
              <a:spLocks/>
            </p:cNvSpPr>
            <p:nvPr/>
          </p:nvSpPr>
          <p:spPr bwMode="auto">
            <a:xfrm>
              <a:off x="8477" y="2758"/>
              <a:ext cx="383" cy="3742"/>
            </a:xfrm>
            <a:prstGeom prst="rightBrace">
              <a:avLst>
                <a:gd name="adj1" fmla="val 78705"/>
                <a:gd name="adj2" fmla="val 50000"/>
              </a:avLst>
            </a:prstGeom>
            <a:noFill/>
            <a:ln w="3175">
              <a:solidFill>
                <a:srgbClr val="4BACC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sta prezentacja">
  <a:themeElements>
    <a:clrScheme name="Pusta prezentacj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usta prezentacj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usta prezentacj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sta prezentacj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sta prezentacj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sta prezentacj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sta prezentacj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sta prezentacj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sta prezentacj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Office\Szablony\Pusta prezentacja.pot</Template>
  <TotalTime>13734</TotalTime>
  <Words>2496</Words>
  <Application>Microsoft Office PowerPoint</Application>
  <PresentationFormat>Papier A4 (210x297 mm)</PresentationFormat>
  <Paragraphs>185</Paragraphs>
  <Slides>8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8</vt:i4>
      </vt:variant>
    </vt:vector>
  </HeadingPairs>
  <TitlesOfParts>
    <vt:vector size="15" baseType="lpstr">
      <vt:lpstr>Arial</vt:lpstr>
      <vt:lpstr>Wingdings</vt:lpstr>
      <vt:lpstr>ＭＳ Ｐゴシック</vt:lpstr>
      <vt:lpstr>Times New Roman</vt:lpstr>
      <vt:lpstr>Calibri</vt:lpstr>
      <vt:lpstr>Pusta prezentacja</vt:lpstr>
      <vt:lpstr>Projekt niestandardowy</vt:lpstr>
      <vt:lpstr>Slajd 1</vt:lpstr>
      <vt:lpstr>What is TECHNOLOGY PARTNERS Foundation</vt:lpstr>
      <vt:lpstr>The TECHNOLOGY PARTNERS Consortium</vt:lpstr>
      <vt:lpstr>Focus of our activities and strenghts</vt:lpstr>
      <vt:lpstr>Example of using EU funding for research</vt:lpstr>
      <vt:lpstr>Product and production process being developed</vt:lpstr>
      <vt:lpstr>Other TECHNOLOGY PARTNERS’ EU-funded projects</vt:lpstr>
      <vt:lpstr>AERO.UA</vt:lpstr>
    </vt:vector>
  </TitlesOfParts>
  <Company>TMBK Partners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tytułu slajdu</dc:title>
  <dc:creator>Tomasz Kośmider</dc:creator>
  <cp:lastModifiedBy>Michał Towpik</cp:lastModifiedBy>
  <cp:revision>917</cp:revision>
  <cp:lastPrinted>2007-07-12T13:14:42Z</cp:lastPrinted>
  <dcterms:created xsi:type="dcterms:W3CDTF">2001-10-05T14:30:22Z</dcterms:created>
  <dcterms:modified xsi:type="dcterms:W3CDTF">2016-05-25T06:35:51Z</dcterms:modified>
</cp:coreProperties>
</file>